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17" r:id="rId3"/>
    <p:sldId id="319" r:id="rId4"/>
    <p:sldId id="320" r:id="rId5"/>
    <p:sldId id="558" r:id="rId6"/>
    <p:sldId id="322" r:id="rId7"/>
    <p:sldId id="525" r:id="rId8"/>
    <p:sldId id="515" r:id="rId9"/>
    <p:sldId id="323" r:id="rId10"/>
    <p:sldId id="517" r:id="rId11"/>
    <p:sldId id="518" r:id="rId12"/>
    <p:sldId id="519" r:id="rId13"/>
    <p:sldId id="550" r:id="rId14"/>
    <p:sldId id="552" r:id="rId15"/>
    <p:sldId id="378" r:id="rId16"/>
    <p:sldId id="522" r:id="rId17"/>
    <p:sldId id="651" r:id="rId18"/>
    <p:sldId id="523" r:id="rId20"/>
    <p:sldId id="524" r:id="rId21"/>
    <p:sldId id="526" r:id="rId22"/>
    <p:sldId id="379" r:id="rId23"/>
    <p:sldId id="527" r:id="rId24"/>
    <p:sldId id="380" r:id="rId25"/>
    <p:sldId id="553" r:id="rId26"/>
    <p:sldId id="381" r:id="rId27"/>
    <p:sldId id="528" r:id="rId28"/>
    <p:sldId id="529" r:id="rId29"/>
    <p:sldId id="532" r:id="rId30"/>
    <p:sldId id="533" r:id="rId31"/>
    <p:sldId id="382" r:id="rId32"/>
    <p:sldId id="383" r:id="rId33"/>
    <p:sldId id="385" r:id="rId34"/>
    <p:sldId id="386" r:id="rId35"/>
    <p:sldId id="639" r:id="rId36"/>
    <p:sldId id="384" r:id="rId37"/>
    <p:sldId id="387" r:id="rId38"/>
    <p:sldId id="640" r:id="rId39"/>
    <p:sldId id="641" r:id="rId40"/>
    <p:sldId id="642" r:id="rId41"/>
    <p:sldId id="643" r:id="rId42"/>
    <p:sldId id="644" r:id="rId43"/>
    <p:sldId id="396" r:id="rId44"/>
    <p:sldId id="398" r:id="rId45"/>
    <p:sldId id="645" r:id="rId46"/>
    <p:sldId id="756" r:id="rId47"/>
    <p:sldId id="397" r:id="rId48"/>
    <p:sldId id="646" r:id="rId49"/>
    <p:sldId id="647" r:id="rId50"/>
    <p:sldId id="648" r:id="rId51"/>
    <p:sldId id="649" r:id="rId52"/>
    <p:sldId id="650" r:id="rId53"/>
    <p:sldId id="556" r:id="rId54"/>
    <p:sldId id="652" r:id="rId55"/>
    <p:sldId id="401" r:id="rId56"/>
    <p:sldId id="693" r:id="rId57"/>
    <p:sldId id="402" r:id="rId58"/>
    <p:sldId id="695" r:id="rId59"/>
    <p:sldId id="696" r:id="rId60"/>
    <p:sldId id="697" r:id="rId61"/>
    <p:sldId id="698" r:id="rId62"/>
    <p:sldId id="700" r:id="rId63"/>
    <p:sldId id="701" r:id="rId64"/>
    <p:sldId id="702" r:id="rId65"/>
    <p:sldId id="703" r:id="rId66"/>
    <p:sldId id="704" r:id="rId67"/>
    <p:sldId id="705" r:id="rId68"/>
    <p:sldId id="706" r:id="rId69"/>
    <p:sldId id="707" r:id="rId70"/>
    <p:sldId id="708" r:id="rId71"/>
    <p:sldId id="709" r:id="rId72"/>
    <p:sldId id="710" r:id="rId73"/>
    <p:sldId id="711" r:id="rId74"/>
    <p:sldId id="712" r:id="rId75"/>
    <p:sldId id="713" r:id="rId76"/>
    <p:sldId id="716" r:id="rId77"/>
    <p:sldId id="717" r:id="rId78"/>
    <p:sldId id="718" r:id="rId79"/>
    <p:sldId id="719" r:id="rId80"/>
    <p:sldId id="720" r:id="rId81"/>
    <p:sldId id="721" r:id="rId82"/>
    <p:sldId id="722" r:id="rId83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介绍" id="{354347DB-713E-8E4C-B426-7A036AC9D821}">
          <p14:sldIdLst>
            <p14:sldId id="317"/>
            <p14:sldId id="319"/>
          </p14:sldIdLst>
        </p14:section>
        <p14:section name="基础概念和环境工具安装" id="{2A189CD2-E71A-F04F-8761-E346A38234C1}">
          <p14:sldIdLst>
            <p14:sldId id="558"/>
            <p14:sldId id="322"/>
            <p14:sldId id="525"/>
            <p14:sldId id="515"/>
            <p14:sldId id="323"/>
            <p14:sldId id="517"/>
            <p14:sldId id="518"/>
            <p14:sldId id="519"/>
            <p14:sldId id="550"/>
            <p14:sldId id="552"/>
            <p14:sldId id="378"/>
            <p14:sldId id="522"/>
            <p14:sldId id="651"/>
            <p14:sldId id="523"/>
            <p14:sldId id="526"/>
            <p14:sldId id="320"/>
            <p14:sldId id="524"/>
          </p14:sldIdLst>
        </p14:section>
        <p14:section name="matplotlib" id="{B7915127-8F25-6048-B3D0-151A82440860}">
          <p14:sldIdLst>
            <p14:sldId id="379"/>
            <p14:sldId id="527"/>
            <p14:sldId id="380"/>
            <p14:sldId id="553"/>
            <p14:sldId id="381"/>
            <p14:sldId id="528"/>
            <p14:sldId id="529"/>
            <p14:sldId id="532"/>
            <p14:sldId id="533"/>
            <p14:sldId id="382"/>
            <p14:sldId id="383"/>
            <p14:sldId id="385"/>
            <p14:sldId id="386"/>
            <p14:sldId id="639"/>
            <p14:sldId id="640"/>
            <p14:sldId id="641"/>
            <p14:sldId id="642"/>
            <p14:sldId id="643"/>
            <p14:sldId id="644"/>
            <p14:sldId id="396"/>
            <p14:sldId id="398"/>
            <p14:sldId id="645"/>
            <p14:sldId id="756"/>
            <p14:sldId id="397"/>
            <p14:sldId id="646"/>
            <p14:sldId id="647"/>
            <p14:sldId id="648"/>
            <p14:sldId id="649"/>
            <p14:sldId id="650"/>
            <p14:sldId id="556"/>
            <p14:sldId id="652"/>
            <p14:sldId id="401"/>
            <p14:sldId id="693"/>
            <p14:sldId id="402"/>
            <p14:sldId id="695"/>
            <p14:sldId id="696"/>
            <p14:sldId id="697"/>
            <p14:sldId id="698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6"/>
            <p14:sldId id="717"/>
            <p14:sldId id="718"/>
            <p14:sldId id="719"/>
            <p14:sldId id="720"/>
            <p14:sldId id="721"/>
            <p14:sldId id="722"/>
            <p14:sldId id="384"/>
            <p14:sldId id="3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 autoAdjust="0"/>
    <p:restoredTop sz="94793" autoAdjust="0"/>
  </p:normalViewPr>
  <p:slideViewPr>
    <p:cSldViewPr snapToGrid="0" snapToObjects="1">
      <p:cViewPr>
        <p:scale>
          <a:sx n="113" d="100"/>
          <a:sy n="113" d="100"/>
        </p:scale>
        <p:origin x="1784" y="-56"/>
      </p:cViewPr>
      <p:guideLst/>
    </p:cSldViewPr>
  </p:slideViewPr>
  <p:notesTextViewPr>
    <p:cViewPr>
      <p:scale>
        <a:sx n="1" d="1"/>
        <a:sy n="1" d="1"/>
      </p:scale>
      <p:origin x="0" y="-16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4BF55-27CF-F846-AA76-5CC00F69AE1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D3FF16-0AD0-3146-A68B-ABAF422C7701}">
      <dgm:prSet phldrT="[文本]"/>
      <dgm:spPr/>
      <dgm:t>
        <a:bodyPr/>
        <a:lstStyle/>
        <a:p>
          <a:r>
            <a:rPr lang="zh-CN" altLang="en-US" dirty="0" smtClean="0"/>
            <a:t>数据挖掘</a:t>
          </a:r>
          <a:endParaRPr lang="zh-CN" altLang="en-US" dirty="0"/>
        </a:p>
      </dgm:t>
    </dgm:pt>
    <dgm:pt modelId="{32D010E5-65E2-8141-86F9-CC00B6ECF7A7}" cxnId="{ED27B0FD-9D65-B946-87D1-FD75B92C656D}" type="parTrans">
      <dgm:prSet/>
      <dgm:spPr/>
      <dgm:t>
        <a:bodyPr/>
        <a:lstStyle/>
        <a:p>
          <a:endParaRPr lang="zh-CN" altLang="en-US"/>
        </a:p>
      </dgm:t>
    </dgm:pt>
    <dgm:pt modelId="{02C19439-8D7B-4945-ADAB-81DECD8196FB}" cxnId="{ED27B0FD-9D65-B946-87D1-FD75B92C656D}" type="sibTrans">
      <dgm:prSet/>
      <dgm:spPr/>
      <dgm:t>
        <a:bodyPr/>
        <a:lstStyle/>
        <a:p>
          <a:endParaRPr lang="zh-CN" altLang="en-US"/>
        </a:p>
      </dgm:t>
    </dgm:pt>
    <dgm:pt modelId="{0CD31979-E255-E346-BAE8-45860B89F3AA}">
      <dgm:prSet phldrT="[文本]"/>
      <dgm:spPr/>
      <dgm:t>
        <a:bodyPr/>
        <a:lstStyle/>
        <a:p>
          <a:r>
            <a:rPr lang="zh-CN" altLang="en-US" dirty="0" smtClean="0"/>
            <a:t>基础</a:t>
          </a:r>
          <a:endParaRPr lang="zh-CN" altLang="en-US" dirty="0"/>
        </a:p>
      </dgm:t>
    </dgm:pt>
    <dgm:pt modelId="{642745FC-5DD9-C24A-8ACB-43DA46C20D12}" cxnId="{AFBD9E7D-3DC4-6248-AC27-24179B0E957E}" type="parTrans">
      <dgm:prSet/>
      <dgm:spPr/>
      <dgm:t>
        <a:bodyPr/>
        <a:lstStyle/>
        <a:p>
          <a:endParaRPr lang="zh-CN" altLang="en-US"/>
        </a:p>
      </dgm:t>
    </dgm:pt>
    <dgm:pt modelId="{01A8C11C-10E0-1A44-8225-A6700CA39A53}" cxnId="{AFBD9E7D-3DC4-6248-AC27-24179B0E957E}" type="sibTrans">
      <dgm:prSet/>
      <dgm:spPr/>
      <dgm:t>
        <a:bodyPr/>
        <a:lstStyle/>
        <a:p>
          <a:endParaRPr lang="zh-CN" altLang="en-US"/>
        </a:p>
      </dgm:t>
    </dgm:pt>
    <dgm:pt modelId="{5D15C6AC-A889-D644-8838-4678B66ABDE2}">
      <dgm:prSet phldrT="[文本]"/>
      <dgm:spPr/>
      <dgm:t>
        <a:bodyPr/>
        <a:lstStyle/>
        <a:p>
          <a:r>
            <a:rPr lang="zh-CN" altLang="en-US" dirty="0" smtClean="0"/>
            <a:t>环境</a:t>
          </a:r>
          <a:endParaRPr lang="zh-CN" altLang="en-US" dirty="0"/>
        </a:p>
      </dgm:t>
    </dgm:pt>
    <dgm:pt modelId="{B8E6E05F-DA9F-E740-B4D5-61E0B270E62E}" cxnId="{BAC7FBAC-59D5-AC4D-9D77-3205E26F05D9}" type="parTrans">
      <dgm:prSet/>
      <dgm:spPr/>
      <dgm:t>
        <a:bodyPr/>
        <a:lstStyle/>
        <a:p>
          <a:endParaRPr lang="zh-CN" altLang="en-US"/>
        </a:p>
      </dgm:t>
    </dgm:pt>
    <dgm:pt modelId="{1BB8F276-D081-2341-8E32-82D96FC726CF}" cxnId="{BAC7FBAC-59D5-AC4D-9D77-3205E26F05D9}" type="sibTrans">
      <dgm:prSet/>
      <dgm:spPr/>
      <dgm:t>
        <a:bodyPr/>
        <a:lstStyle/>
        <a:p>
          <a:endParaRPr lang="zh-CN" altLang="en-US"/>
        </a:p>
      </dgm:t>
    </dgm:pt>
    <dgm:pt modelId="{026DF76F-092C-EA4F-B8A8-9DB2780A128C}">
      <dgm:prSet phldrT="[文本]"/>
      <dgm:spPr/>
      <dgm:t>
        <a:bodyPr/>
        <a:lstStyle/>
        <a:p>
          <a:r>
            <a:rPr lang="zh-CN" altLang="en-US" dirty="0" smtClean="0"/>
            <a:t>基础库</a:t>
          </a:r>
          <a:endParaRPr lang="zh-CN" altLang="en-US" dirty="0"/>
        </a:p>
      </dgm:t>
    </dgm:pt>
    <dgm:pt modelId="{D2D5E06A-6B0F-FE4E-A2F0-D7450AC61E7E}" cxnId="{D7F9739B-AC8A-E44D-B376-AE45530E26FF}" type="parTrans">
      <dgm:prSet/>
      <dgm:spPr/>
      <dgm:t>
        <a:bodyPr/>
        <a:lstStyle/>
        <a:p>
          <a:endParaRPr lang="zh-CN" altLang="en-US"/>
        </a:p>
      </dgm:t>
    </dgm:pt>
    <dgm:pt modelId="{1B30ECA9-F6F5-C644-9146-4176E79F395C}" cxnId="{D7F9739B-AC8A-E44D-B376-AE45530E26FF}" type="sibTrans">
      <dgm:prSet/>
      <dgm:spPr/>
      <dgm:t>
        <a:bodyPr/>
        <a:lstStyle/>
        <a:p>
          <a:endParaRPr lang="zh-CN" altLang="en-US"/>
        </a:p>
      </dgm:t>
    </dgm:pt>
    <dgm:pt modelId="{8B1D43AC-812A-CE41-9DEB-665CCB58264D}">
      <dgm:prSet phldrT="[文本]"/>
      <dgm:spPr/>
      <dgm:t>
        <a:bodyPr/>
        <a:lstStyle/>
        <a:p>
          <a:r>
            <a:rPr lang="zh-CN" altLang="en-US" dirty="0" smtClean="0"/>
            <a:t>提升</a:t>
          </a:r>
          <a:endParaRPr lang="zh-CN" altLang="en-US" dirty="0"/>
        </a:p>
      </dgm:t>
    </dgm:pt>
    <dgm:pt modelId="{A85FB45F-F810-E548-BAE9-4045ACAFFBDB}" cxnId="{9B789F34-5A38-5740-8AF5-460173BFA094}" type="parTrans">
      <dgm:prSet/>
      <dgm:spPr/>
      <dgm:t>
        <a:bodyPr/>
        <a:lstStyle/>
        <a:p>
          <a:endParaRPr lang="zh-CN" altLang="en-US"/>
        </a:p>
      </dgm:t>
    </dgm:pt>
    <dgm:pt modelId="{11DE40B9-1650-3C4E-91D3-713E9B690DB0}" cxnId="{9B789F34-5A38-5740-8AF5-460173BFA094}" type="sibTrans">
      <dgm:prSet/>
      <dgm:spPr/>
      <dgm:t>
        <a:bodyPr/>
        <a:lstStyle/>
        <a:p>
          <a:endParaRPr lang="zh-CN" altLang="en-US"/>
        </a:p>
      </dgm:t>
    </dgm:pt>
    <dgm:pt modelId="{8A9791E2-C7FB-CB42-AFDF-0C36F267A2D8}">
      <dgm:prSet phldrT="[文本]"/>
      <dgm:spPr/>
      <dgm:t>
        <a:bodyPr/>
        <a:lstStyle/>
        <a:p>
          <a:r>
            <a:rPr lang="zh-CN" altLang="en-US" dirty="0" smtClean="0"/>
            <a:t>机器学习</a:t>
          </a:r>
          <a:endParaRPr lang="zh-CN" altLang="en-US" dirty="0"/>
        </a:p>
      </dgm:t>
    </dgm:pt>
    <dgm:pt modelId="{5D184B43-D2B3-174F-A677-09BE52FDABEE}" cxnId="{5561B23D-DB3E-4B41-B6DA-9D743D01DD53}" type="parTrans">
      <dgm:prSet/>
      <dgm:spPr/>
      <dgm:t>
        <a:bodyPr/>
        <a:lstStyle/>
        <a:p>
          <a:endParaRPr lang="zh-CN" altLang="en-US"/>
        </a:p>
      </dgm:t>
    </dgm:pt>
    <dgm:pt modelId="{81E6ABE6-7127-9E42-A3B3-8E19F36555C0}" cxnId="{5561B23D-DB3E-4B41-B6DA-9D743D01DD53}" type="sibTrans">
      <dgm:prSet/>
      <dgm:spPr/>
      <dgm:t>
        <a:bodyPr/>
        <a:lstStyle/>
        <a:p>
          <a:endParaRPr lang="zh-CN" altLang="en-US"/>
        </a:p>
      </dgm:t>
    </dgm:pt>
    <dgm:pt modelId="{5AC59066-E9AF-2847-9268-FC4F132B5556}">
      <dgm:prSet/>
      <dgm:spPr/>
      <dgm:t>
        <a:bodyPr/>
        <a:lstStyle/>
        <a:p>
          <a:r>
            <a:rPr lang="zh-CN" altLang="en-US" dirty="0" smtClean="0"/>
            <a:t>深度学习</a:t>
          </a:r>
          <a:endParaRPr lang="en-US" altLang="zh-CN" dirty="0" smtClean="0"/>
        </a:p>
        <a:p>
          <a:r>
            <a:rPr lang="en-US" altLang="zh-CN" dirty="0" smtClean="0"/>
            <a:t>(</a:t>
          </a:r>
          <a:r>
            <a:rPr lang="zh-CN" altLang="en-US" dirty="0" smtClean="0"/>
            <a:t>神经网络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967E9858-5582-E043-B8A7-FA07A1FFEB31}" cxnId="{506955D8-17A3-3A40-8246-2E95EFCED47C}" type="parTrans">
      <dgm:prSet/>
      <dgm:spPr/>
      <dgm:t>
        <a:bodyPr/>
        <a:lstStyle/>
        <a:p>
          <a:endParaRPr lang="zh-CN" altLang="en-US"/>
        </a:p>
      </dgm:t>
    </dgm:pt>
    <dgm:pt modelId="{6C9D5634-A26C-1947-9F0B-4FC623362E7F}" cxnId="{506955D8-17A3-3A40-8246-2E95EFCED47C}" type="sibTrans">
      <dgm:prSet/>
      <dgm:spPr/>
      <dgm:t>
        <a:bodyPr/>
        <a:lstStyle/>
        <a:p>
          <a:endParaRPr lang="zh-CN" altLang="en-US"/>
        </a:p>
      </dgm:t>
    </dgm:pt>
    <dgm:pt modelId="{04E87195-3736-C647-A2B4-E8F2C283F9C9}">
      <dgm:prSet/>
      <dgm:spPr/>
      <dgm:t>
        <a:bodyPr/>
        <a:lstStyle/>
        <a:p>
          <a:r>
            <a:rPr lang="zh-CN" altLang="en-US"/>
            <a:t>金融数据挖掘</a:t>
          </a:r>
          <a:endParaRPr lang="en-US" altLang="zh-CN"/>
        </a:p>
      </dgm:t>
    </dgm:pt>
    <dgm:pt modelId="{4F262D7F-05CD-6843-A58A-A62E2A0F848E}" cxnId="{1590039A-5F93-244F-802D-CD9EA0954D15}" type="parTrans">
      <dgm:prSet/>
      <dgm:spPr/>
      <dgm:t>
        <a:bodyPr/>
        <a:lstStyle/>
        <a:p>
          <a:endParaRPr lang="zh-CN" altLang="en-US"/>
        </a:p>
      </dgm:t>
    </dgm:pt>
    <dgm:pt modelId="{2F7DD3CD-70BA-234D-B63B-65A1BC3321AC}" cxnId="{1590039A-5F93-244F-802D-CD9EA0954D15}" type="sibTrans">
      <dgm:prSet/>
      <dgm:spPr/>
      <dgm:t>
        <a:bodyPr/>
        <a:lstStyle/>
        <a:p>
          <a:endParaRPr lang="zh-CN" altLang="en-US"/>
        </a:p>
      </dgm:t>
    </dgm:pt>
    <dgm:pt modelId="{F8EBF976-6022-6149-A2CD-70B3221E635E}" type="pres">
      <dgm:prSet presAssocID="{E904BF55-27CF-F846-AA76-5CC00F69AE1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C1EF32-89F2-C044-949D-8C1C87ECA1AB}" type="pres">
      <dgm:prSet presAssocID="{ECD3FF16-0AD0-3146-A68B-ABAF422C7701}" presName="root1" presStyleCnt="0"/>
      <dgm:spPr/>
    </dgm:pt>
    <dgm:pt modelId="{B93FB78C-37C3-0444-8BA9-D52D2BB8A7B7}" type="pres">
      <dgm:prSet presAssocID="{ECD3FF16-0AD0-3146-A68B-ABAF422C770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CCC63C-EEB7-0240-9583-24381054B842}" type="pres">
      <dgm:prSet presAssocID="{ECD3FF16-0AD0-3146-A68B-ABAF422C7701}" presName="level2hierChild" presStyleCnt="0"/>
      <dgm:spPr/>
    </dgm:pt>
    <dgm:pt modelId="{9267F4B3-E500-F240-8854-A4D8FC173D66}" type="pres">
      <dgm:prSet presAssocID="{642745FC-5DD9-C24A-8ACB-43DA46C20D12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8153188-DBA0-BA42-AABD-ABF750098457}" type="pres">
      <dgm:prSet presAssocID="{642745FC-5DD9-C24A-8ACB-43DA46C20D12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8A196ECC-B5EF-9E4F-807F-09D804859043}" type="pres">
      <dgm:prSet presAssocID="{0CD31979-E255-E346-BAE8-45860B89F3AA}" presName="root2" presStyleCnt="0"/>
      <dgm:spPr/>
    </dgm:pt>
    <dgm:pt modelId="{3F2CF9CB-48A7-1944-9C1F-47EAB8D03143}" type="pres">
      <dgm:prSet presAssocID="{0CD31979-E255-E346-BAE8-45860B89F3A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7B7830-2871-F348-A58F-31F095FC5E69}" type="pres">
      <dgm:prSet presAssocID="{0CD31979-E255-E346-BAE8-45860B89F3AA}" presName="level3hierChild" presStyleCnt="0"/>
      <dgm:spPr/>
    </dgm:pt>
    <dgm:pt modelId="{3C136E9A-FF81-5E41-A143-6C8DC79D93C6}" type="pres">
      <dgm:prSet presAssocID="{B8E6E05F-DA9F-E740-B4D5-61E0B270E62E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D0500CBF-8680-404C-9E80-214EB1B619DD}" type="pres">
      <dgm:prSet presAssocID="{B8E6E05F-DA9F-E740-B4D5-61E0B270E62E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9D75AA41-34C9-A649-B1DB-0E4C326589B6}" type="pres">
      <dgm:prSet presAssocID="{5D15C6AC-A889-D644-8838-4678B66ABDE2}" presName="root2" presStyleCnt="0"/>
      <dgm:spPr/>
    </dgm:pt>
    <dgm:pt modelId="{2D8DB504-0B28-254D-94EF-BF864E3E3E21}" type="pres">
      <dgm:prSet presAssocID="{5D15C6AC-A889-D644-8838-4678B66ABDE2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70A218-A317-A340-8E5A-B88B668CCC0F}" type="pres">
      <dgm:prSet presAssocID="{5D15C6AC-A889-D644-8838-4678B66ABDE2}" presName="level3hierChild" presStyleCnt="0"/>
      <dgm:spPr/>
    </dgm:pt>
    <dgm:pt modelId="{FBE05549-5972-7A43-97E8-B6EA230DE88A}" type="pres">
      <dgm:prSet presAssocID="{D2D5E06A-6B0F-FE4E-A2F0-D7450AC61E7E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8529AD4A-323A-8641-AC08-17B43F4026F7}" type="pres">
      <dgm:prSet presAssocID="{D2D5E06A-6B0F-FE4E-A2F0-D7450AC61E7E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9B1146AD-5F33-C940-940C-F617B5B7DF9E}" type="pres">
      <dgm:prSet presAssocID="{026DF76F-092C-EA4F-B8A8-9DB2780A128C}" presName="root2" presStyleCnt="0"/>
      <dgm:spPr/>
    </dgm:pt>
    <dgm:pt modelId="{1AC18265-3406-5747-8EBD-05DB6E6CC989}" type="pres">
      <dgm:prSet presAssocID="{026DF76F-092C-EA4F-B8A8-9DB2780A128C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E7CB92-37D8-A149-BF1B-6438AFBA7CBC}" type="pres">
      <dgm:prSet presAssocID="{026DF76F-092C-EA4F-B8A8-9DB2780A128C}" presName="level3hierChild" presStyleCnt="0"/>
      <dgm:spPr/>
    </dgm:pt>
    <dgm:pt modelId="{81DDEB26-495E-2241-9B91-CF5D719AAD48}" type="pres">
      <dgm:prSet presAssocID="{4F262D7F-05CD-6843-A58A-A62E2A0F848E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79363FF3-15EC-4640-BA9C-1E7320E037BD}" type="pres">
      <dgm:prSet presAssocID="{4F262D7F-05CD-6843-A58A-A62E2A0F848E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D764273A-EEEB-E44B-9ABE-568222FA7E75}" type="pres">
      <dgm:prSet presAssocID="{04E87195-3736-C647-A2B4-E8F2C283F9C9}" presName="root2" presStyleCnt="0"/>
      <dgm:spPr/>
    </dgm:pt>
    <dgm:pt modelId="{BBA8E532-12CD-7041-A7A9-C864FEB22ABC}" type="pres">
      <dgm:prSet presAssocID="{04E87195-3736-C647-A2B4-E8F2C283F9C9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245812-115F-DC42-BB9D-7CAFDCAA08CC}" type="pres">
      <dgm:prSet presAssocID="{04E87195-3736-C647-A2B4-E8F2C283F9C9}" presName="level3hierChild" presStyleCnt="0"/>
      <dgm:spPr/>
    </dgm:pt>
    <dgm:pt modelId="{AA48E68C-7159-3544-80D3-165E2FCD1A70}" type="pres">
      <dgm:prSet presAssocID="{A85FB45F-F810-E548-BAE9-4045ACAFFBDB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FB97EE48-FFFF-5040-B819-0C951182F4AC}" type="pres">
      <dgm:prSet presAssocID="{A85FB45F-F810-E548-BAE9-4045ACAFFBDB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7129869-5DA6-754A-84DE-A67D44EA2E8D}" type="pres">
      <dgm:prSet presAssocID="{8B1D43AC-812A-CE41-9DEB-665CCB58264D}" presName="root2" presStyleCnt="0"/>
      <dgm:spPr/>
    </dgm:pt>
    <dgm:pt modelId="{BEA1DEAD-9107-EC41-9314-E1486F95F2D2}" type="pres">
      <dgm:prSet presAssocID="{8B1D43AC-812A-CE41-9DEB-665CCB58264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99E97B-AC46-B249-936A-9B3786DAFBDE}" type="pres">
      <dgm:prSet presAssocID="{8B1D43AC-812A-CE41-9DEB-665CCB58264D}" presName="level3hierChild" presStyleCnt="0"/>
      <dgm:spPr/>
    </dgm:pt>
    <dgm:pt modelId="{DC8CA502-A733-2145-95FA-1DA556FC5EAD}" type="pres">
      <dgm:prSet presAssocID="{5D184B43-D2B3-174F-A677-09BE52FDABEE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975A256B-0A4A-2F4A-A406-136D182DA0E1}" type="pres">
      <dgm:prSet presAssocID="{5D184B43-D2B3-174F-A677-09BE52FDABEE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1C5A426E-2E4E-F44D-9A33-3EB32B94D341}" type="pres">
      <dgm:prSet presAssocID="{8A9791E2-C7FB-CB42-AFDF-0C36F267A2D8}" presName="root2" presStyleCnt="0"/>
      <dgm:spPr/>
    </dgm:pt>
    <dgm:pt modelId="{D1C6B2CE-A7F5-B94F-8C74-1BF548F59937}" type="pres">
      <dgm:prSet presAssocID="{8A9791E2-C7FB-CB42-AFDF-0C36F267A2D8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605CD9-C1B4-014E-BAA7-00BD48593B11}" type="pres">
      <dgm:prSet presAssocID="{8A9791E2-C7FB-CB42-AFDF-0C36F267A2D8}" presName="level3hierChild" presStyleCnt="0"/>
      <dgm:spPr/>
    </dgm:pt>
    <dgm:pt modelId="{30573A52-47D4-FF4F-AABD-611FF69F432A}" type="pres">
      <dgm:prSet presAssocID="{967E9858-5582-E043-B8A7-FA07A1FFEB31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173B9F1E-06C1-F142-83EE-84888DC9DCF0}" type="pres">
      <dgm:prSet presAssocID="{967E9858-5582-E043-B8A7-FA07A1FFEB31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14BC08B9-6442-E147-8E21-E5E409164D07}" type="pres">
      <dgm:prSet presAssocID="{5AC59066-E9AF-2847-9268-FC4F132B5556}" presName="root2" presStyleCnt="0"/>
      <dgm:spPr/>
    </dgm:pt>
    <dgm:pt modelId="{2D006791-A6A6-084A-9E21-41214630F9DA}" type="pres">
      <dgm:prSet presAssocID="{5AC59066-E9AF-2847-9268-FC4F132B5556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9403FC-75BF-354B-8DA2-FD2EE5DA35A2}" type="pres">
      <dgm:prSet presAssocID="{5AC59066-E9AF-2847-9268-FC4F132B5556}" presName="level3hierChild" presStyleCnt="0"/>
      <dgm:spPr/>
    </dgm:pt>
  </dgm:ptLst>
  <dgm:cxnLst>
    <dgm:cxn modelId="{1B270569-58E1-1647-9D24-E6E00EB0FAE1}" type="presOf" srcId="{A85FB45F-F810-E548-BAE9-4045ACAFFBDB}" destId="{AA48E68C-7159-3544-80D3-165E2FCD1A70}" srcOrd="0" destOrd="0" presId="urn:microsoft.com/office/officeart/2005/8/layout/hierarchy2"/>
    <dgm:cxn modelId="{AFBD9E7D-3DC4-6248-AC27-24179B0E957E}" srcId="{ECD3FF16-0AD0-3146-A68B-ABAF422C7701}" destId="{0CD31979-E255-E346-BAE8-45860B89F3AA}" srcOrd="0" destOrd="0" parTransId="{642745FC-5DD9-C24A-8ACB-43DA46C20D12}" sibTransId="{01A8C11C-10E0-1A44-8225-A6700CA39A53}"/>
    <dgm:cxn modelId="{D7F9739B-AC8A-E44D-B376-AE45530E26FF}" srcId="{0CD31979-E255-E346-BAE8-45860B89F3AA}" destId="{026DF76F-092C-EA4F-B8A8-9DB2780A128C}" srcOrd="1" destOrd="0" parTransId="{D2D5E06A-6B0F-FE4E-A2F0-D7450AC61E7E}" sibTransId="{1B30ECA9-F6F5-C644-9146-4176E79F395C}"/>
    <dgm:cxn modelId="{7A8E7D5B-FE2B-354B-A471-19E98BE54F73}" type="presOf" srcId="{5D15C6AC-A889-D644-8838-4678B66ABDE2}" destId="{2D8DB504-0B28-254D-94EF-BF864E3E3E21}" srcOrd="0" destOrd="0" presId="urn:microsoft.com/office/officeart/2005/8/layout/hierarchy2"/>
    <dgm:cxn modelId="{FC100479-A19C-0A4C-BFB3-493B5FF52E02}" type="presOf" srcId="{E904BF55-27CF-F846-AA76-5CC00F69AE13}" destId="{F8EBF976-6022-6149-A2CD-70B3221E635E}" srcOrd="0" destOrd="0" presId="urn:microsoft.com/office/officeart/2005/8/layout/hierarchy2"/>
    <dgm:cxn modelId="{18C1C6BB-DBF6-FF41-9372-FEB2932F2D1B}" type="presOf" srcId="{4F262D7F-05CD-6843-A58A-A62E2A0F848E}" destId="{79363FF3-15EC-4640-BA9C-1E7320E037BD}" srcOrd="1" destOrd="0" presId="urn:microsoft.com/office/officeart/2005/8/layout/hierarchy2"/>
    <dgm:cxn modelId="{C3DF1D1C-76C9-E84A-A867-57590B8FAA11}" type="presOf" srcId="{D2D5E06A-6B0F-FE4E-A2F0-D7450AC61E7E}" destId="{8529AD4A-323A-8641-AC08-17B43F4026F7}" srcOrd="1" destOrd="0" presId="urn:microsoft.com/office/officeart/2005/8/layout/hierarchy2"/>
    <dgm:cxn modelId="{1590039A-5F93-244F-802D-CD9EA0954D15}" srcId="{0CD31979-E255-E346-BAE8-45860B89F3AA}" destId="{04E87195-3736-C647-A2B4-E8F2C283F9C9}" srcOrd="2" destOrd="0" parTransId="{4F262D7F-05CD-6843-A58A-A62E2A0F848E}" sibTransId="{2F7DD3CD-70BA-234D-B63B-65A1BC3321AC}"/>
    <dgm:cxn modelId="{C05AE760-5BD5-554A-BFD3-5F6DF3CB7508}" type="presOf" srcId="{D2D5E06A-6B0F-FE4E-A2F0-D7450AC61E7E}" destId="{FBE05549-5972-7A43-97E8-B6EA230DE88A}" srcOrd="0" destOrd="0" presId="urn:microsoft.com/office/officeart/2005/8/layout/hierarchy2"/>
    <dgm:cxn modelId="{0A830612-75C8-794B-9E21-5C5AC1187C4B}" type="presOf" srcId="{0CD31979-E255-E346-BAE8-45860B89F3AA}" destId="{3F2CF9CB-48A7-1944-9C1F-47EAB8D03143}" srcOrd="0" destOrd="0" presId="urn:microsoft.com/office/officeart/2005/8/layout/hierarchy2"/>
    <dgm:cxn modelId="{506955D8-17A3-3A40-8246-2E95EFCED47C}" srcId="{8B1D43AC-812A-CE41-9DEB-665CCB58264D}" destId="{5AC59066-E9AF-2847-9268-FC4F132B5556}" srcOrd="1" destOrd="0" parTransId="{967E9858-5582-E043-B8A7-FA07A1FFEB31}" sibTransId="{6C9D5634-A26C-1947-9F0B-4FC623362E7F}"/>
    <dgm:cxn modelId="{87A56C17-CC35-2A46-9BFD-57FCA49D2DD0}" type="presOf" srcId="{5AC59066-E9AF-2847-9268-FC4F132B5556}" destId="{2D006791-A6A6-084A-9E21-41214630F9DA}" srcOrd="0" destOrd="0" presId="urn:microsoft.com/office/officeart/2005/8/layout/hierarchy2"/>
    <dgm:cxn modelId="{BAC7FBAC-59D5-AC4D-9D77-3205E26F05D9}" srcId="{0CD31979-E255-E346-BAE8-45860B89F3AA}" destId="{5D15C6AC-A889-D644-8838-4678B66ABDE2}" srcOrd="0" destOrd="0" parTransId="{B8E6E05F-DA9F-E740-B4D5-61E0B270E62E}" sibTransId="{1BB8F276-D081-2341-8E32-82D96FC726CF}"/>
    <dgm:cxn modelId="{5EB6A248-EDFB-2F4C-ACCC-9DD10ABE7210}" type="presOf" srcId="{026DF76F-092C-EA4F-B8A8-9DB2780A128C}" destId="{1AC18265-3406-5747-8EBD-05DB6E6CC989}" srcOrd="0" destOrd="0" presId="urn:microsoft.com/office/officeart/2005/8/layout/hierarchy2"/>
    <dgm:cxn modelId="{7767E74C-7C65-2349-B8FB-563BDC5B6072}" type="presOf" srcId="{A85FB45F-F810-E548-BAE9-4045ACAFFBDB}" destId="{FB97EE48-FFFF-5040-B819-0C951182F4AC}" srcOrd="1" destOrd="0" presId="urn:microsoft.com/office/officeart/2005/8/layout/hierarchy2"/>
    <dgm:cxn modelId="{A8F6657B-994C-6542-8F36-168AF254C0E2}" type="presOf" srcId="{8A9791E2-C7FB-CB42-AFDF-0C36F267A2D8}" destId="{D1C6B2CE-A7F5-B94F-8C74-1BF548F59937}" srcOrd="0" destOrd="0" presId="urn:microsoft.com/office/officeart/2005/8/layout/hierarchy2"/>
    <dgm:cxn modelId="{19AE72C7-8963-2C42-8A2F-DA32FEF48D71}" type="presOf" srcId="{04E87195-3736-C647-A2B4-E8F2C283F9C9}" destId="{BBA8E532-12CD-7041-A7A9-C864FEB22ABC}" srcOrd="0" destOrd="0" presId="urn:microsoft.com/office/officeart/2005/8/layout/hierarchy2"/>
    <dgm:cxn modelId="{B67A4875-D30F-864B-A0AC-95577113BC8E}" type="presOf" srcId="{8B1D43AC-812A-CE41-9DEB-665CCB58264D}" destId="{BEA1DEAD-9107-EC41-9314-E1486F95F2D2}" srcOrd="0" destOrd="0" presId="urn:microsoft.com/office/officeart/2005/8/layout/hierarchy2"/>
    <dgm:cxn modelId="{BFEE926D-CF1E-9D4D-BB54-E20224006D50}" type="presOf" srcId="{B8E6E05F-DA9F-E740-B4D5-61E0B270E62E}" destId="{D0500CBF-8680-404C-9E80-214EB1B619DD}" srcOrd="1" destOrd="0" presId="urn:microsoft.com/office/officeart/2005/8/layout/hierarchy2"/>
    <dgm:cxn modelId="{4D3FA821-632C-F142-8BF3-7D36CB96E62B}" type="presOf" srcId="{5D184B43-D2B3-174F-A677-09BE52FDABEE}" destId="{975A256B-0A4A-2F4A-A406-136D182DA0E1}" srcOrd="1" destOrd="0" presId="urn:microsoft.com/office/officeart/2005/8/layout/hierarchy2"/>
    <dgm:cxn modelId="{5561B23D-DB3E-4B41-B6DA-9D743D01DD53}" srcId="{8B1D43AC-812A-CE41-9DEB-665CCB58264D}" destId="{8A9791E2-C7FB-CB42-AFDF-0C36F267A2D8}" srcOrd="0" destOrd="0" parTransId="{5D184B43-D2B3-174F-A677-09BE52FDABEE}" sibTransId="{81E6ABE6-7127-9E42-A3B3-8E19F36555C0}"/>
    <dgm:cxn modelId="{CD30DDED-4590-9143-A87D-60547399EE1A}" type="presOf" srcId="{B8E6E05F-DA9F-E740-B4D5-61E0B270E62E}" destId="{3C136E9A-FF81-5E41-A143-6C8DC79D93C6}" srcOrd="0" destOrd="0" presId="urn:microsoft.com/office/officeart/2005/8/layout/hierarchy2"/>
    <dgm:cxn modelId="{A303E808-6F8B-8647-8DFB-073E2AB8DA49}" type="presOf" srcId="{5D184B43-D2B3-174F-A677-09BE52FDABEE}" destId="{DC8CA502-A733-2145-95FA-1DA556FC5EAD}" srcOrd="0" destOrd="0" presId="urn:microsoft.com/office/officeart/2005/8/layout/hierarchy2"/>
    <dgm:cxn modelId="{EC838A57-E6AD-A347-9D7F-3B8C5CAC6197}" type="presOf" srcId="{4F262D7F-05CD-6843-A58A-A62E2A0F848E}" destId="{81DDEB26-495E-2241-9B91-CF5D719AAD48}" srcOrd="0" destOrd="0" presId="urn:microsoft.com/office/officeart/2005/8/layout/hierarchy2"/>
    <dgm:cxn modelId="{D29F40D3-AB12-1040-A0C4-6238B20C43BE}" type="presOf" srcId="{642745FC-5DD9-C24A-8ACB-43DA46C20D12}" destId="{9267F4B3-E500-F240-8854-A4D8FC173D66}" srcOrd="0" destOrd="0" presId="urn:microsoft.com/office/officeart/2005/8/layout/hierarchy2"/>
    <dgm:cxn modelId="{2F34E6C5-D76A-A947-989C-7E5D0A63BADD}" type="presOf" srcId="{967E9858-5582-E043-B8A7-FA07A1FFEB31}" destId="{173B9F1E-06C1-F142-83EE-84888DC9DCF0}" srcOrd="1" destOrd="0" presId="urn:microsoft.com/office/officeart/2005/8/layout/hierarchy2"/>
    <dgm:cxn modelId="{99AE3DFA-FB38-AA4C-A330-80AF20B1B1E4}" type="presOf" srcId="{ECD3FF16-0AD0-3146-A68B-ABAF422C7701}" destId="{B93FB78C-37C3-0444-8BA9-D52D2BB8A7B7}" srcOrd="0" destOrd="0" presId="urn:microsoft.com/office/officeart/2005/8/layout/hierarchy2"/>
    <dgm:cxn modelId="{9414856C-85BA-C54A-B1AC-A9C67FD0C9CA}" type="presOf" srcId="{967E9858-5582-E043-B8A7-FA07A1FFEB31}" destId="{30573A52-47D4-FF4F-AABD-611FF69F432A}" srcOrd="0" destOrd="0" presId="urn:microsoft.com/office/officeart/2005/8/layout/hierarchy2"/>
    <dgm:cxn modelId="{76DBAAE8-7BB8-8645-8BA0-D014761D5CF7}" type="presOf" srcId="{642745FC-5DD9-C24A-8ACB-43DA46C20D12}" destId="{78153188-DBA0-BA42-AABD-ABF750098457}" srcOrd="1" destOrd="0" presId="urn:microsoft.com/office/officeart/2005/8/layout/hierarchy2"/>
    <dgm:cxn modelId="{ED27B0FD-9D65-B946-87D1-FD75B92C656D}" srcId="{E904BF55-27CF-F846-AA76-5CC00F69AE13}" destId="{ECD3FF16-0AD0-3146-A68B-ABAF422C7701}" srcOrd="0" destOrd="0" parTransId="{32D010E5-65E2-8141-86F9-CC00B6ECF7A7}" sibTransId="{02C19439-8D7B-4945-ADAB-81DECD8196FB}"/>
    <dgm:cxn modelId="{9B789F34-5A38-5740-8AF5-460173BFA094}" srcId="{ECD3FF16-0AD0-3146-A68B-ABAF422C7701}" destId="{8B1D43AC-812A-CE41-9DEB-665CCB58264D}" srcOrd="1" destOrd="0" parTransId="{A85FB45F-F810-E548-BAE9-4045ACAFFBDB}" sibTransId="{11DE40B9-1650-3C4E-91D3-713E9B690DB0}"/>
    <dgm:cxn modelId="{3D7F1D98-615C-F44B-8781-187285431957}" type="presParOf" srcId="{F8EBF976-6022-6149-A2CD-70B3221E635E}" destId="{8FC1EF32-89F2-C044-949D-8C1C87ECA1AB}" srcOrd="0" destOrd="0" presId="urn:microsoft.com/office/officeart/2005/8/layout/hierarchy2"/>
    <dgm:cxn modelId="{9876A0A1-5FCA-7145-9339-4384BF0B2AA5}" type="presParOf" srcId="{8FC1EF32-89F2-C044-949D-8C1C87ECA1AB}" destId="{B93FB78C-37C3-0444-8BA9-D52D2BB8A7B7}" srcOrd="0" destOrd="0" presId="urn:microsoft.com/office/officeart/2005/8/layout/hierarchy2"/>
    <dgm:cxn modelId="{4AF6BCC3-E4B1-A14B-B72E-21D22766A217}" type="presParOf" srcId="{8FC1EF32-89F2-C044-949D-8C1C87ECA1AB}" destId="{DECCC63C-EEB7-0240-9583-24381054B842}" srcOrd="1" destOrd="0" presId="urn:microsoft.com/office/officeart/2005/8/layout/hierarchy2"/>
    <dgm:cxn modelId="{F9452ADA-4047-6945-9F5C-56B8995ABE46}" type="presParOf" srcId="{DECCC63C-EEB7-0240-9583-24381054B842}" destId="{9267F4B3-E500-F240-8854-A4D8FC173D66}" srcOrd="0" destOrd="0" presId="urn:microsoft.com/office/officeart/2005/8/layout/hierarchy2"/>
    <dgm:cxn modelId="{AC7D4918-0B17-8948-9E77-56DCE5256A3D}" type="presParOf" srcId="{9267F4B3-E500-F240-8854-A4D8FC173D66}" destId="{78153188-DBA0-BA42-AABD-ABF750098457}" srcOrd="0" destOrd="0" presId="urn:microsoft.com/office/officeart/2005/8/layout/hierarchy2"/>
    <dgm:cxn modelId="{6FB450B9-23DA-6B42-B4D7-EB9BE74E89FA}" type="presParOf" srcId="{DECCC63C-EEB7-0240-9583-24381054B842}" destId="{8A196ECC-B5EF-9E4F-807F-09D804859043}" srcOrd="1" destOrd="0" presId="urn:microsoft.com/office/officeart/2005/8/layout/hierarchy2"/>
    <dgm:cxn modelId="{9E111413-D9AE-E94C-9502-C5150F2A386A}" type="presParOf" srcId="{8A196ECC-B5EF-9E4F-807F-09D804859043}" destId="{3F2CF9CB-48A7-1944-9C1F-47EAB8D03143}" srcOrd="0" destOrd="0" presId="urn:microsoft.com/office/officeart/2005/8/layout/hierarchy2"/>
    <dgm:cxn modelId="{8C5E6548-14BA-E345-9050-8CC7A6F9BE0B}" type="presParOf" srcId="{8A196ECC-B5EF-9E4F-807F-09D804859043}" destId="{A47B7830-2871-F348-A58F-31F095FC5E69}" srcOrd="1" destOrd="0" presId="urn:microsoft.com/office/officeart/2005/8/layout/hierarchy2"/>
    <dgm:cxn modelId="{F30D489B-FF4D-A944-BF66-45311010833E}" type="presParOf" srcId="{A47B7830-2871-F348-A58F-31F095FC5E69}" destId="{3C136E9A-FF81-5E41-A143-6C8DC79D93C6}" srcOrd="0" destOrd="0" presId="urn:microsoft.com/office/officeart/2005/8/layout/hierarchy2"/>
    <dgm:cxn modelId="{574B2F8B-C83A-D843-9E0A-9A136EDF9AFE}" type="presParOf" srcId="{3C136E9A-FF81-5E41-A143-6C8DC79D93C6}" destId="{D0500CBF-8680-404C-9E80-214EB1B619DD}" srcOrd="0" destOrd="0" presId="urn:microsoft.com/office/officeart/2005/8/layout/hierarchy2"/>
    <dgm:cxn modelId="{A1D9EDAB-F35F-5D43-AF1C-818B1E2E69D3}" type="presParOf" srcId="{A47B7830-2871-F348-A58F-31F095FC5E69}" destId="{9D75AA41-34C9-A649-B1DB-0E4C326589B6}" srcOrd="1" destOrd="0" presId="urn:microsoft.com/office/officeart/2005/8/layout/hierarchy2"/>
    <dgm:cxn modelId="{031F20DD-3213-7F4D-AF74-C6AF5C6E3F45}" type="presParOf" srcId="{9D75AA41-34C9-A649-B1DB-0E4C326589B6}" destId="{2D8DB504-0B28-254D-94EF-BF864E3E3E21}" srcOrd="0" destOrd="0" presId="urn:microsoft.com/office/officeart/2005/8/layout/hierarchy2"/>
    <dgm:cxn modelId="{D6A569B1-B959-7540-8062-87CB2227C788}" type="presParOf" srcId="{9D75AA41-34C9-A649-B1DB-0E4C326589B6}" destId="{4F70A218-A317-A340-8E5A-B88B668CCC0F}" srcOrd="1" destOrd="0" presId="urn:microsoft.com/office/officeart/2005/8/layout/hierarchy2"/>
    <dgm:cxn modelId="{16B5BF87-6BA1-4945-AC15-FFB213BD3055}" type="presParOf" srcId="{A47B7830-2871-F348-A58F-31F095FC5E69}" destId="{FBE05549-5972-7A43-97E8-B6EA230DE88A}" srcOrd="2" destOrd="0" presId="urn:microsoft.com/office/officeart/2005/8/layout/hierarchy2"/>
    <dgm:cxn modelId="{73B09242-98CA-A448-AB99-33CA12103EC5}" type="presParOf" srcId="{FBE05549-5972-7A43-97E8-B6EA230DE88A}" destId="{8529AD4A-323A-8641-AC08-17B43F4026F7}" srcOrd="0" destOrd="0" presId="urn:microsoft.com/office/officeart/2005/8/layout/hierarchy2"/>
    <dgm:cxn modelId="{5492019C-6E5A-ED4F-A836-177E5E42DC20}" type="presParOf" srcId="{A47B7830-2871-F348-A58F-31F095FC5E69}" destId="{9B1146AD-5F33-C940-940C-F617B5B7DF9E}" srcOrd="3" destOrd="0" presId="urn:microsoft.com/office/officeart/2005/8/layout/hierarchy2"/>
    <dgm:cxn modelId="{583B893A-9A29-5948-B1B6-0F083F12F827}" type="presParOf" srcId="{9B1146AD-5F33-C940-940C-F617B5B7DF9E}" destId="{1AC18265-3406-5747-8EBD-05DB6E6CC989}" srcOrd="0" destOrd="0" presId="urn:microsoft.com/office/officeart/2005/8/layout/hierarchy2"/>
    <dgm:cxn modelId="{C1EC36A9-95E8-A04B-ABE7-09A35D6B91A4}" type="presParOf" srcId="{9B1146AD-5F33-C940-940C-F617B5B7DF9E}" destId="{0CE7CB92-37D8-A149-BF1B-6438AFBA7CBC}" srcOrd="1" destOrd="0" presId="urn:microsoft.com/office/officeart/2005/8/layout/hierarchy2"/>
    <dgm:cxn modelId="{CA597891-A1BF-AA46-8EC7-9374F2D7DB27}" type="presParOf" srcId="{A47B7830-2871-F348-A58F-31F095FC5E69}" destId="{81DDEB26-495E-2241-9B91-CF5D719AAD48}" srcOrd="4" destOrd="0" presId="urn:microsoft.com/office/officeart/2005/8/layout/hierarchy2"/>
    <dgm:cxn modelId="{7C48FA0D-B6BE-1947-AAF4-8BFA4149B25C}" type="presParOf" srcId="{81DDEB26-495E-2241-9B91-CF5D719AAD48}" destId="{79363FF3-15EC-4640-BA9C-1E7320E037BD}" srcOrd="0" destOrd="0" presId="urn:microsoft.com/office/officeart/2005/8/layout/hierarchy2"/>
    <dgm:cxn modelId="{AC4BF7A6-D17B-574A-867A-4B7FCA4FCB60}" type="presParOf" srcId="{A47B7830-2871-F348-A58F-31F095FC5E69}" destId="{D764273A-EEEB-E44B-9ABE-568222FA7E75}" srcOrd="5" destOrd="0" presId="urn:microsoft.com/office/officeart/2005/8/layout/hierarchy2"/>
    <dgm:cxn modelId="{AF38D820-C6A3-A64A-B3E3-1C44E7B63DB0}" type="presParOf" srcId="{D764273A-EEEB-E44B-9ABE-568222FA7E75}" destId="{BBA8E532-12CD-7041-A7A9-C864FEB22ABC}" srcOrd="0" destOrd="0" presId="urn:microsoft.com/office/officeart/2005/8/layout/hierarchy2"/>
    <dgm:cxn modelId="{E660DEE2-3172-D043-9228-E47E860DA052}" type="presParOf" srcId="{D764273A-EEEB-E44B-9ABE-568222FA7E75}" destId="{35245812-115F-DC42-BB9D-7CAFDCAA08CC}" srcOrd="1" destOrd="0" presId="urn:microsoft.com/office/officeart/2005/8/layout/hierarchy2"/>
    <dgm:cxn modelId="{87851F4A-FDE5-6045-A657-D413263D9687}" type="presParOf" srcId="{DECCC63C-EEB7-0240-9583-24381054B842}" destId="{AA48E68C-7159-3544-80D3-165E2FCD1A70}" srcOrd="2" destOrd="0" presId="urn:microsoft.com/office/officeart/2005/8/layout/hierarchy2"/>
    <dgm:cxn modelId="{0360F2DA-B5F2-A94C-AC50-AEB3B1FF0BC9}" type="presParOf" srcId="{AA48E68C-7159-3544-80D3-165E2FCD1A70}" destId="{FB97EE48-FFFF-5040-B819-0C951182F4AC}" srcOrd="0" destOrd="0" presId="urn:microsoft.com/office/officeart/2005/8/layout/hierarchy2"/>
    <dgm:cxn modelId="{27102BFC-D669-5547-B689-5917F5357BF3}" type="presParOf" srcId="{DECCC63C-EEB7-0240-9583-24381054B842}" destId="{37129869-5DA6-754A-84DE-A67D44EA2E8D}" srcOrd="3" destOrd="0" presId="urn:microsoft.com/office/officeart/2005/8/layout/hierarchy2"/>
    <dgm:cxn modelId="{17A21852-5D21-BC44-97DD-583FAFAD1D1B}" type="presParOf" srcId="{37129869-5DA6-754A-84DE-A67D44EA2E8D}" destId="{BEA1DEAD-9107-EC41-9314-E1486F95F2D2}" srcOrd="0" destOrd="0" presId="urn:microsoft.com/office/officeart/2005/8/layout/hierarchy2"/>
    <dgm:cxn modelId="{62F62F9F-79FA-B941-8BAF-3F8D16F1ACF3}" type="presParOf" srcId="{37129869-5DA6-754A-84DE-A67D44EA2E8D}" destId="{2B99E97B-AC46-B249-936A-9B3786DAFBDE}" srcOrd="1" destOrd="0" presId="urn:microsoft.com/office/officeart/2005/8/layout/hierarchy2"/>
    <dgm:cxn modelId="{8F40714A-8293-284B-A9D3-85CB5D35B593}" type="presParOf" srcId="{2B99E97B-AC46-B249-936A-9B3786DAFBDE}" destId="{DC8CA502-A733-2145-95FA-1DA556FC5EAD}" srcOrd="0" destOrd="0" presId="urn:microsoft.com/office/officeart/2005/8/layout/hierarchy2"/>
    <dgm:cxn modelId="{BD72FAF1-4959-4742-80CC-406D60AEDAF8}" type="presParOf" srcId="{DC8CA502-A733-2145-95FA-1DA556FC5EAD}" destId="{975A256B-0A4A-2F4A-A406-136D182DA0E1}" srcOrd="0" destOrd="0" presId="urn:microsoft.com/office/officeart/2005/8/layout/hierarchy2"/>
    <dgm:cxn modelId="{FA45BC26-AA0A-A144-A2B5-FA9E341656D8}" type="presParOf" srcId="{2B99E97B-AC46-B249-936A-9B3786DAFBDE}" destId="{1C5A426E-2E4E-F44D-9A33-3EB32B94D341}" srcOrd="1" destOrd="0" presId="urn:microsoft.com/office/officeart/2005/8/layout/hierarchy2"/>
    <dgm:cxn modelId="{1550BAE5-8161-3642-804E-6DBBA6A20E96}" type="presParOf" srcId="{1C5A426E-2E4E-F44D-9A33-3EB32B94D341}" destId="{D1C6B2CE-A7F5-B94F-8C74-1BF548F59937}" srcOrd="0" destOrd="0" presId="urn:microsoft.com/office/officeart/2005/8/layout/hierarchy2"/>
    <dgm:cxn modelId="{771ABD64-ABB2-2C46-AC80-F81EB6ED752B}" type="presParOf" srcId="{1C5A426E-2E4E-F44D-9A33-3EB32B94D341}" destId="{59605CD9-C1B4-014E-BAA7-00BD48593B11}" srcOrd="1" destOrd="0" presId="urn:microsoft.com/office/officeart/2005/8/layout/hierarchy2"/>
    <dgm:cxn modelId="{5F9A9349-18C3-5D47-A79A-86D90B232D22}" type="presParOf" srcId="{2B99E97B-AC46-B249-936A-9B3786DAFBDE}" destId="{30573A52-47D4-FF4F-AABD-611FF69F432A}" srcOrd="2" destOrd="0" presId="urn:microsoft.com/office/officeart/2005/8/layout/hierarchy2"/>
    <dgm:cxn modelId="{5937FEB7-D23B-4642-B6BD-ECB9BB704879}" type="presParOf" srcId="{30573A52-47D4-FF4F-AABD-611FF69F432A}" destId="{173B9F1E-06C1-F142-83EE-84888DC9DCF0}" srcOrd="0" destOrd="0" presId="urn:microsoft.com/office/officeart/2005/8/layout/hierarchy2"/>
    <dgm:cxn modelId="{E5CF30E6-EB42-374F-B361-C47DD32FCEBE}" type="presParOf" srcId="{2B99E97B-AC46-B249-936A-9B3786DAFBDE}" destId="{14BC08B9-6442-E147-8E21-E5E409164D07}" srcOrd="3" destOrd="0" presId="urn:microsoft.com/office/officeart/2005/8/layout/hierarchy2"/>
    <dgm:cxn modelId="{FBCDF67B-BDB3-7440-BD9D-388CE7D1E65A}" type="presParOf" srcId="{14BC08B9-6442-E147-8E21-E5E409164D07}" destId="{2D006791-A6A6-084A-9E21-41214630F9DA}" srcOrd="0" destOrd="0" presId="urn:microsoft.com/office/officeart/2005/8/layout/hierarchy2"/>
    <dgm:cxn modelId="{019073F6-8D18-6445-82E2-6680B91F573C}" type="presParOf" srcId="{14BC08B9-6442-E147-8E21-E5E409164D07}" destId="{249403FC-75BF-354B-8DA2-FD2EE5DA35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2383D2-727B-A24A-BA6A-A22EF0D0ECF7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17980A-F06D-2E4F-861D-5D226D1627FC}">
      <dgm:prSet phldrT="[文本]"/>
      <dgm:spPr/>
      <dgm:t>
        <a:bodyPr/>
        <a:lstStyle/>
        <a:p>
          <a:r>
            <a:rPr lang="en-US" altLang="zh-CN"/>
            <a:t>Scripting(</a:t>
          </a:r>
          <a:r>
            <a:rPr lang="zh-CN" altLang="en-US"/>
            <a:t>脚本</a:t>
          </a:r>
          <a:r>
            <a:rPr lang="en-US" altLang="zh-CN"/>
            <a:t>)</a:t>
          </a:r>
          <a:endParaRPr lang="zh-CN" altLang="en-US"/>
        </a:p>
      </dgm:t>
    </dgm:pt>
    <dgm:pt modelId="{28C128B9-7D01-F642-8B54-761FCC2A13A8}" cxnId="{5E6365EC-75B7-904B-8325-44F20D4151F3}" type="parTrans">
      <dgm:prSet/>
      <dgm:spPr/>
      <dgm:t>
        <a:bodyPr/>
        <a:lstStyle/>
        <a:p>
          <a:endParaRPr lang="zh-CN" altLang="en-US"/>
        </a:p>
      </dgm:t>
    </dgm:pt>
    <dgm:pt modelId="{DD52B6DE-6313-264A-BD97-E8CBDD2C1EB5}" cxnId="{5E6365EC-75B7-904B-8325-44F20D4151F3}" type="sibTrans">
      <dgm:prSet/>
      <dgm:spPr/>
      <dgm:t>
        <a:bodyPr/>
        <a:lstStyle/>
        <a:p>
          <a:endParaRPr lang="zh-CN" altLang="en-US"/>
        </a:p>
      </dgm:t>
    </dgm:pt>
    <dgm:pt modelId="{96D58B0A-0023-F746-96F2-CDC36BCA7379}">
      <dgm:prSet phldrT="[文本]"/>
      <dgm:spPr/>
      <dgm:t>
        <a:bodyPr/>
        <a:lstStyle/>
        <a:p>
          <a:r>
            <a:rPr lang="en-US" altLang="zh-CN"/>
            <a:t>Artist(</a:t>
          </a:r>
          <a:r>
            <a:rPr lang="zh-CN" altLang="en-US"/>
            <a:t>美工</a:t>
          </a:r>
          <a:r>
            <a:rPr lang="en-US" altLang="zh-CN"/>
            <a:t>)</a:t>
          </a:r>
          <a:endParaRPr lang="zh-CN" altLang="en-US"/>
        </a:p>
      </dgm:t>
    </dgm:pt>
    <dgm:pt modelId="{E38E06EC-8A05-5B48-8251-9769DF96EC81}" cxnId="{57C922AB-7C35-BE43-ADB5-A28BA6D9F8D1}" type="parTrans">
      <dgm:prSet/>
      <dgm:spPr/>
      <dgm:t>
        <a:bodyPr/>
        <a:lstStyle/>
        <a:p>
          <a:endParaRPr lang="zh-CN" altLang="en-US"/>
        </a:p>
      </dgm:t>
    </dgm:pt>
    <dgm:pt modelId="{52BE84A6-4FA1-834C-A174-81583B8E5B15}" cxnId="{57C922AB-7C35-BE43-ADB5-A28BA6D9F8D1}" type="sibTrans">
      <dgm:prSet/>
      <dgm:spPr/>
      <dgm:t>
        <a:bodyPr/>
        <a:lstStyle/>
        <a:p>
          <a:endParaRPr lang="zh-CN" altLang="en-US"/>
        </a:p>
      </dgm:t>
    </dgm:pt>
    <dgm:pt modelId="{80026F6C-F396-3946-B551-59BF89DE561D}">
      <dgm:prSet phldrT="[文本]"/>
      <dgm:spPr/>
      <dgm:t>
        <a:bodyPr/>
        <a:lstStyle/>
        <a:p>
          <a:r>
            <a:rPr lang="en-US" altLang="zh-CN"/>
            <a:t>Backend(</a:t>
          </a:r>
          <a:r>
            <a:rPr lang="zh-CN" altLang="en-US"/>
            <a:t>后端</a:t>
          </a:r>
          <a:r>
            <a:rPr lang="en-US" altLang="zh-CN"/>
            <a:t>)</a:t>
          </a:r>
          <a:endParaRPr lang="zh-CN" altLang="en-US"/>
        </a:p>
      </dgm:t>
    </dgm:pt>
    <dgm:pt modelId="{D3ECC507-DB4C-1948-8331-7C4F370D3475}" cxnId="{BC8885A6-28B3-D24C-A751-C8136672F4D5}" type="parTrans">
      <dgm:prSet/>
      <dgm:spPr/>
      <dgm:t>
        <a:bodyPr/>
        <a:lstStyle/>
        <a:p>
          <a:endParaRPr lang="zh-CN" altLang="en-US"/>
        </a:p>
      </dgm:t>
    </dgm:pt>
    <dgm:pt modelId="{C8E657F2-E9A1-264F-B7B6-A9719272AF85}" cxnId="{BC8885A6-28B3-D24C-A751-C8136672F4D5}" type="sibTrans">
      <dgm:prSet/>
      <dgm:spPr/>
      <dgm:t>
        <a:bodyPr/>
        <a:lstStyle/>
        <a:p>
          <a:endParaRPr lang="zh-CN" altLang="en-US"/>
        </a:p>
      </dgm:t>
    </dgm:pt>
    <dgm:pt modelId="{F4791C4E-1193-5149-BA87-FD2FA5E5E03A}" type="pres">
      <dgm:prSet presAssocID="{242383D2-727B-A24A-BA6A-A22EF0D0ECF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C52683C-538F-EB47-91A4-D38BB390B58E}" type="pres">
      <dgm:prSet presAssocID="{80026F6C-F396-3946-B551-59BF89DE561D}" presName="boxAndChildren" presStyleCnt="0"/>
      <dgm:spPr/>
    </dgm:pt>
    <dgm:pt modelId="{562A77BB-31DD-014F-931E-0EFD4893F26C}" type="pres">
      <dgm:prSet presAssocID="{80026F6C-F396-3946-B551-59BF89DE561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F24F3CD-1EDD-0249-9226-2890E2DD4950}" type="pres">
      <dgm:prSet presAssocID="{52BE84A6-4FA1-834C-A174-81583B8E5B15}" presName="sp" presStyleCnt="0"/>
      <dgm:spPr/>
    </dgm:pt>
    <dgm:pt modelId="{878F8192-33CA-9943-BFE8-80A83E1AE8D9}" type="pres">
      <dgm:prSet presAssocID="{96D58B0A-0023-F746-96F2-CDC36BCA7379}" presName="arrowAndChildren" presStyleCnt="0"/>
      <dgm:spPr/>
    </dgm:pt>
    <dgm:pt modelId="{86E42292-1D12-BF4B-846F-BF3B8AA4D7A7}" type="pres">
      <dgm:prSet presAssocID="{96D58B0A-0023-F746-96F2-CDC36BCA737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D412EB98-05D5-444F-9055-3C6746850354}" type="pres">
      <dgm:prSet presAssocID="{DD52B6DE-6313-264A-BD97-E8CBDD2C1EB5}" presName="sp" presStyleCnt="0"/>
      <dgm:spPr/>
    </dgm:pt>
    <dgm:pt modelId="{8E291A4C-09FB-8747-8506-BB600E5B5E9E}" type="pres">
      <dgm:prSet presAssocID="{6D17980A-F06D-2E4F-861D-5D226D1627FC}" presName="arrowAndChildren" presStyleCnt="0"/>
      <dgm:spPr/>
    </dgm:pt>
    <dgm:pt modelId="{E598B8DB-ED19-3D4E-AD99-D5C1D8F7862D}" type="pres">
      <dgm:prSet presAssocID="{6D17980A-F06D-2E4F-861D-5D226D1627FC}" presName="parentTextArrow" presStyleLbl="node1" presStyleIdx="2" presStyleCnt="3" custLinFactY="-297" custLinFactNeighborX="26217" custLinFactNeighborY="-100000"/>
      <dgm:spPr/>
      <dgm:t>
        <a:bodyPr/>
        <a:lstStyle/>
        <a:p>
          <a:endParaRPr lang="zh-CN" altLang="en-US"/>
        </a:p>
      </dgm:t>
    </dgm:pt>
  </dgm:ptLst>
  <dgm:cxnLst>
    <dgm:cxn modelId="{99DED3D9-F8AD-414E-BE23-BDA743FC1F43}" type="presOf" srcId="{242383D2-727B-A24A-BA6A-A22EF0D0ECF7}" destId="{F4791C4E-1193-5149-BA87-FD2FA5E5E03A}" srcOrd="0" destOrd="0" presId="urn:microsoft.com/office/officeart/2005/8/layout/process4"/>
    <dgm:cxn modelId="{6230DFA8-3D72-F64D-9A98-54FFD2482E04}" type="presOf" srcId="{6D17980A-F06D-2E4F-861D-5D226D1627FC}" destId="{E598B8DB-ED19-3D4E-AD99-D5C1D8F7862D}" srcOrd="0" destOrd="0" presId="urn:microsoft.com/office/officeart/2005/8/layout/process4"/>
    <dgm:cxn modelId="{57C922AB-7C35-BE43-ADB5-A28BA6D9F8D1}" srcId="{242383D2-727B-A24A-BA6A-A22EF0D0ECF7}" destId="{96D58B0A-0023-F746-96F2-CDC36BCA7379}" srcOrd="1" destOrd="0" parTransId="{E38E06EC-8A05-5B48-8251-9769DF96EC81}" sibTransId="{52BE84A6-4FA1-834C-A174-81583B8E5B15}"/>
    <dgm:cxn modelId="{1BFBD9FE-6172-384F-95A3-7648C6674BBD}" type="presOf" srcId="{80026F6C-F396-3946-B551-59BF89DE561D}" destId="{562A77BB-31DD-014F-931E-0EFD4893F26C}" srcOrd="0" destOrd="0" presId="urn:microsoft.com/office/officeart/2005/8/layout/process4"/>
    <dgm:cxn modelId="{BC8885A6-28B3-D24C-A751-C8136672F4D5}" srcId="{242383D2-727B-A24A-BA6A-A22EF0D0ECF7}" destId="{80026F6C-F396-3946-B551-59BF89DE561D}" srcOrd="2" destOrd="0" parTransId="{D3ECC507-DB4C-1948-8331-7C4F370D3475}" sibTransId="{C8E657F2-E9A1-264F-B7B6-A9719272AF85}"/>
    <dgm:cxn modelId="{5E6365EC-75B7-904B-8325-44F20D4151F3}" srcId="{242383D2-727B-A24A-BA6A-A22EF0D0ECF7}" destId="{6D17980A-F06D-2E4F-861D-5D226D1627FC}" srcOrd="0" destOrd="0" parTransId="{28C128B9-7D01-F642-8B54-761FCC2A13A8}" sibTransId="{DD52B6DE-6313-264A-BD97-E8CBDD2C1EB5}"/>
    <dgm:cxn modelId="{E83ED354-AA2D-1248-AE5B-5E27128F4FDF}" type="presOf" srcId="{96D58B0A-0023-F746-96F2-CDC36BCA7379}" destId="{86E42292-1D12-BF4B-846F-BF3B8AA4D7A7}" srcOrd="0" destOrd="0" presId="urn:microsoft.com/office/officeart/2005/8/layout/process4"/>
    <dgm:cxn modelId="{9B7628A3-0B49-2148-A290-6EDCE161D209}" type="presParOf" srcId="{F4791C4E-1193-5149-BA87-FD2FA5E5E03A}" destId="{3C52683C-538F-EB47-91A4-D38BB390B58E}" srcOrd="0" destOrd="0" presId="urn:microsoft.com/office/officeart/2005/8/layout/process4"/>
    <dgm:cxn modelId="{A6846313-669B-7047-B40F-B68914E88843}" type="presParOf" srcId="{3C52683C-538F-EB47-91A4-D38BB390B58E}" destId="{562A77BB-31DD-014F-931E-0EFD4893F26C}" srcOrd="0" destOrd="0" presId="urn:microsoft.com/office/officeart/2005/8/layout/process4"/>
    <dgm:cxn modelId="{0B5A725C-4577-0046-A452-9AF2C4C3DC8E}" type="presParOf" srcId="{F4791C4E-1193-5149-BA87-FD2FA5E5E03A}" destId="{2F24F3CD-1EDD-0249-9226-2890E2DD4950}" srcOrd="1" destOrd="0" presId="urn:microsoft.com/office/officeart/2005/8/layout/process4"/>
    <dgm:cxn modelId="{1A32F9D3-9958-2740-B7E7-E17251F6EFED}" type="presParOf" srcId="{F4791C4E-1193-5149-BA87-FD2FA5E5E03A}" destId="{878F8192-33CA-9943-BFE8-80A83E1AE8D9}" srcOrd="2" destOrd="0" presId="urn:microsoft.com/office/officeart/2005/8/layout/process4"/>
    <dgm:cxn modelId="{448678E5-B79A-6D46-B1E5-8CD0DC54251B}" type="presParOf" srcId="{878F8192-33CA-9943-BFE8-80A83E1AE8D9}" destId="{86E42292-1D12-BF4B-846F-BF3B8AA4D7A7}" srcOrd="0" destOrd="0" presId="urn:microsoft.com/office/officeart/2005/8/layout/process4"/>
    <dgm:cxn modelId="{1F320D71-66FF-F748-B571-CB410F2AF6EE}" type="presParOf" srcId="{F4791C4E-1193-5149-BA87-FD2FA5E5E03A}" destId="{D412EB98-05D5-444F-9055-3C6746850354}" srcOrd="3" destOrd="0" presId="urn:microsoft.com/office/officeart/2005/8/layout/process4"/>
    <dgm:cxn modelId="{BB3D7EB9-981F-B74C-AE31-16CA6CEE1E37}" type="presParOf" srcId="{F4791C4E-1193-5149-BA87-FD2FA5E5E03A}" destId="{8E291A4C-09FB-8747-8506-BB600E5B5E9E}" srcOrd="4" destOrd="0" presId="urn:microsoft.com/office/officeart/2005/8/layout/process4"/>
    <dgm:cxn modelId="{62D1A34C-5DBE-7245-B226-AB7DFF7687B5}" type="presParOf" srcId="{8E291A4C-09FB-8747-8506-BB600E5B5E9E}" destId="{E598B8DB-ED19-3D4E-AD99-D5C1D8F7862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FB78C-37C3-0444-8BA9-D52D2BB8A7B7}">
      <dsp:nvSpPr>
        <dsp:cNvPr id="0" name=""/>
        <dsp:cNvSpPr/>
      </dsp:nvSpPr>
      <dsp:spPr>
        <a:xfrm>
          <a:off x="534938" y="170422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数据挖掘</a:t>
          </a:r>
          <a:endParaRPr lang="zh-CN" altLang="en-US" sz="1600" kern="1200" dirty="0"/>
        </a:p>
      </dsp:txBody>
      <dsp:txXfrm>
        <a:off x="554217" y="1723499"/>
        <a:ext cx="1277878" cy="619660"/>
      </dsp:txXfrm>
    </dsp:sp>
    <dsp:sp modelId="{9267F4B3-E500-F240-8854-A4D8FC173D66}">
      <dsp:nvSpPr>
        <dsp:cNvPr id="0" name=""/>
        <dsp:cNvSpPr/>
      </dsp:nvSpPr>
      <dsp:spPr>
        <a:xfrm rot="17945813">
          <a:off x="1573239" y="1544173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1533164"/>
        <a:ext cx="54142" cy="54142"/>
      </dsp:txXfrm>
    </dsp:sp>
    <dsp:sp modelId="{3F2CF9CB-48A7-1944-9C1F-47EAB8D03143}">
      <dsp:nvSpPr>
        <dsp:cNvPr id="0" name=""/>
        <dsp:cNvSpPr/>
      </dsp:nvSpPr>
      <dsp:spPr>
        <a:xfrm>
          <a:off x="2377949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基础</a:t>
          </a:r>
          <a:endParaRPr lang="zh-CN" altLang="en-US" sz="1600" kern="1200" dirty="0"/>
        </a:p>
      </dsp:txBody>
      <dsp:txXfrm>
        <a:off x="2397228" y="777310"/>
        <a:ext cx="1277878" cy="619660"/>
      </dsp:txXfrm>
    </dsp:sp>
    <dsp:sp modelId="{3C136E9A-FF81-5E41-A143-6C8DC79D93C6}">
      <dsp:nvSpPr>
        <dsp:cNvPr id="0" name=""/>
        <dsp:cNvSpPr/>
      </dsp:nvSpPr>
      <dsp:spPr>
        <a:xfrm rot="18289469">
          <a:off x="3496627" y="692603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685612"/>
        <a:ext cx="46104" cy="46104"/>
      </dsp:txXfrm>
    </dsp:sp>
    <dsp:sp modelId="{2D8DB504-0B28-254D-94EF-BF864E3E3E21}">
      <dsp:nvSpPr>
        <dsp:cNvPr id="0" name=""/>
        <dsp:cNvSpPr/>
      </dsp:nvSpPr>
      <dsp:spPr>
        <a:xfrm>
          <a:off x="4220961" y="108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环境</a:t>
          </a:r>
          <a:endParaRPr lang="zh-CN" altLang="en-US" sz="1600" kern="1200" dirty="0"/>
        </a:p>
      </dsp:txBody>
      <dsp:txXfrm>
        <a:off x="4240240" y="20359"/>
        <a:ext cx="1277878" cy="619660"/>
      </dsp:txXfrm>
    </dsp:sp>
    <dsp:sp modelId="{FBE05549-5972-7A43-97E8-B6EA230DE88A}">
      <dsp:nvSpPr>
        <dsp:cNvPr id="0" name=""/>
        <dsp:cNvSpPr/>
      </dsp:nvSpPr>
      <dsp:spPr>
        <a:xfrm>
          <a:off x="3694386" y="1071078"/>
          <a:ext cx="52657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26574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4509" y="1073976"/>
        <a:ext cx="26328" cy="26328"/>
      </dsp:txXfrm>
    </dsp:sp>
    <dsp:sp modelId="{1AC18265-3406-5747-8EBD-05DB6E6CC989}">
      <dsp:nvSpPr>
        <dsp:cNvPr id="0" name=""/>
        <dsp:cNvSpPr/>
      </dsp:nvSpPr>
      <dsp:spPr>
        <a:xfrm>
          <a:off x="4220961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基础库</a:t>
          </a:r>
          <a:endParaRPr lang="zh-CN" altLang="en-US" sz="1600" kern="1200" dirty="0"/>
        </a:p>
      </dsp:txBody>
      <dsp:txXfrm>
        <a:off x="4240240" y="777310"/>
        <a:ext cx="1277878" cy="619660"/>
      </dsp:txXfrm>
    </dsp:sp>
    <dsp:sp modelId="{81DDEB26-495E-2241-9B91-CF5D719AAD48}">
      <dsp:nvSpPr>
        <dsp:cNvPr id="0" name=""/>
        <dsp:cNvSpPr/>
      </dsp:nvSpPr>
      <dsp:spPr>
        <a:xfrm rot="3310531">
          <a:off x="3496627" y="1449554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1442564"/>
        <a:ext cx="46104" cy="46104"/>
      </dsp:txXfrm>
    </dsp:sp>
    <dsp:sp modelId="{BBA8E532-12CD-7041-A7A9-C864FEB22ABC}">
      <dsp:nvSpPr>
        <dsp:cNvPr id="0" name=""/>
        <dsp:cNvSpPr/>
      </dsp:nvSpPr>
      <dsp:spPr>
        <a:xfrm>
          <a:off x="4220961" y="1514982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/>
            <a:t>金融数据挖掘</a:t>
          </a:r>
          <a:endParaRPr lang="en-US" altLang="zh-CN" sz="1600" kern="1200"/>
        </a:p>
      </dsp:txBody>
      <dsp:txXfrm>
        <a:off x="4240240" y="1534261"/>
        <a:ext cx="1277878" cy="619660"/>
      </dsp:txXfrm>
    </dsp:sp>
    <dsp:sp modelId="{AA48E68C-7159-3544-80D3-165E2FCD1A70}">
      <dsp:nvSpPr>
        <dsp:cNvPr id="0" name=""/>
        <dsp:cNvSpPr/>
      </dsp:nvSpPr>
      <dsp:spPr>
        <a:xfrm rot="3654187">
          <a:off x="1573239" y="2490362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2479353"/>
        <a:ext cx="54142" cy="54142"/>
      </dsp:txXfrm>
    </dsp:sp>
    <dsp:sp modelId="{BEA1DEAD-9107-EC41-9314-E1486F95F2D2}">
      <dsp:nvSpPr>
        <dsp:cNvPr id="0" name=""/>
        <dsp:cNvSpPr/>
      </dsp:nvSpPr>
      <dsp:spPr>
        <a:xfrm>
          <a:off x="2377949" y="2650409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提升</a:t>
          </a:r>
          <a:endParaRPr lang="zh-CN" altLang="en-US" sz="1600" kern="1200" dirty="0"/>
        </a:p>
      </dsp:txBody>
      <dsp:txXfrm>
        <a:off x="2397228" y="2669688"/>
        <a:ext cx="1277878" cy="619660"/>
      </dsp:txXfrm>
    </dsp:sp>
    <dsp:sp modelId="{DC8CA502-A733-2145-95FA-1DA556FC5EAD}">
      <dsp:nvSpPr>
        <dsp:cNvPr id="0" name=""/>
        <dsp:cNvSpPr/>
      </dsp:nvSpPr>
      <dsp:spPr>
        <a:xfrm rot="19457599">
          <a:off x="3633434" y="2774218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2774068"/>
        <a:ext cx="32423" cy="32423"/>
      </dsp:txXfrm>
    </dsp:sp>
    <dsp:sp modelId="{D1C6B2CE-A7F5-B94F-8C74-1BF548F59937}">
      <dsp:nvSpPr>
        <dsp:cNvPr id="0" name=""/>
        <dsp:cNvSpPr/>
      </dsp:nvSpPr>
      <dsp:spPr>
        <a:xfrm>
          <a:off x="4220961" y="2271933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机器学习</a:t>
          </a:r>
          <a:endParaRPr lang="zh-CN" altLang="en-US" sz="1600" kern="1200" dirty="0"/>
        </a:p>
      </dsp:txBody>
      <dsp:txXfrm>
        <a:off x="4240240" y="2291212"/>
        <a:ext cx="1277878" cy="619660"/>
      </dsp:txXfrm>
    </dsp:sp>
    <dsp:sp modelId="{30573A52-47D4-FF4F-AABD-611FF69F432A}">
      <dsp:nvSpPr>
        <dsp:cNvPr id="0" name=""/>
        <dsp:cNvSpPr/>
      </dsp:nvSpPr>
      <dsp:spPr>
        <a:xfrm rot="2142401">
          <a:off x="3633434" y="3152694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3152544"/>
        <a:ext cx="32423" cy="32423"/>
      </dsp:txXfrm>
    </dsp:sp>
    <dsp:sp modelId="{2D006791-A6A6-084A-9E21-41214630F9DA}">
      <dsp:nvSpPr>
        <dsp:cNvPr id="0" name=""/>
        <dsp:cNvSpPr/>
      </dsp:nvSpPr>
      <dsp:spPr>
        <a:xfrm>
          <a:off x="4220961" y="3028885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深度学习</a:t>
          </a:r>
          <a:endParaRPr lang="en-US" altLang="zh-CN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(</a:t>
          </a:r>
          <a:r>
            <a:rPr lang="zh-CN" altLang="en-US" sz="1600" kern="1200" dirty="0" smtClean="0"/>
            <a:t>神经网络</a:t>
          </a:r>
          <a:r>
            <a:rPr lang="en-US" altLang="zh-CN" sz="1600" kern="1200" dirty="0" smtClean="0"/>
            <a:t>)</a:t>
          </a:r>
          <a:endParaRPr lang="zh-CN" altLang="en-US" sz="1600" kern="1200" dirty="0"/>
        </a:p>
      </dsp:txBody>
      <dsp:txXfrm>
        <a:off x="4240240" y="3048164"/>
        <a:ext cx="1277878" cy="619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A77BB-31DD-014F-931E-0EFD4893F26C}">
      <dsp:nvSpPr>
        <dsp:cNvPr id="0" name=""/>
        <dsp:cNvSpPr/>
      </dsp:nvSpPr>
      <dsp:spPr>
        <a:xfrm>
          <a:off x="0" y="1753297"/>
          <a:ext cx="2846070" cy="5754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/>
            <a:t>Backend(</a:t>
          </a:r>
          <a:r>
            <a:rPr lang="zh-CN" altLang="en-US" sz="1900" kern="1200"/>
            <a:t>后端</a:t>
          </a:r>
          <a:r>
            <a:rPr lang="en-US" altLang="zh-CN" sz="1900" kern="1200"/>
            <a:t>)</a:t>
          </a:r>
          <a:endParaRPr lang="zh-CN" altLang="en-US" sz="1900" kern="1200"/>
        </a:p>
      </dsp:txBody>
      <dsp:txXfrm>
        <a:off x="0" y="1753297"/>
        <a:ext cx="2846070" cy="575471"/>
      </dsp:txXfrm>
    </dsp:sp>
    <dsp:sp modelId="{86E42292-1D12-BF4B-846F-BF3B8AA4D7A7}">
      <dsp:nvSpPr>
        <dsp:cNvPr id="0" name=""/>
        <dsp:cNvSpPr/>
      </dsp:nvSpPr>
      <dsp:spPr>
        <a:xfrm rot="10800000">
          <a:off x="0" y="876854"/>
          <a:ext cx="2846070" cy="88507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/>
            <a:t>Artist(</a:t>
          </a:r>
          <a:r>
            <a:rPr lang="zh-CN" altLang="en-US" sz="1900" kern="1200"/>
            <a:t>美工</a:t>
          </a:r>
          <a:r>
            <a:rPr lang="en-US" altLang="zh-CN" sz="1900" kern="1200"/>
            <a:t>)</a:t>
          </a:r>
          <a:endParaRPr lang="zh-CN" altLang="en-US" sz="1900" kern="1200"/>
        </a:p>
      </dsp:txBody>
      <dsp:txXfrm rot="10800000">
        <a:off x="0" y="876854"/>
        <a:ext cx="2846070" cy="575095"/>
      </dsp:txXfrm>
    </dsp:sp>
    <dsp:sp modelId="{E598B8DB-ED19-3D4E-AD99-D5C1D8F7862D}">
      <dsp:nvSpPr>
        <dsp:cNvPr id="0" name=""/>
        <dsp:cNvSpPr/>
      </dsp:nvSpPr>
      <dsp:spPr>
        <a:xfrm rot="10800000">
          <a:off x="0" y="0"/>
          <a:ext cx="2846070" cy="88507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/>
            <a:t>Scripting(</a:t>
          </a:r>
          <a:r>
            <a:rPr lang="zh-CN" altLang="en-US" sz="1900" kern="1200"/>
            <a:t>脚本</a:t>
          </a:r>
          <a:r>
            <a:rPr lang="en-US" altLang="zh-CN" sz="1900" kern="1200"/>
            <a:t>)</a:t>
          </a:r>
          <a:endParaRPr lang="zh-CN" altLang="en-US" sz="1900" kern="1200"/>
        </a:p>
      </dsp:txBody>
      <dsp:txXfrm rot="10800000">
        <a:off x="0" y="0"/>
        <a:ext cx="2846070" cy="575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type="upArrowCallout" r:blip="" rot="180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type="upArrowCallout" r:blip="" rot="180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二级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三级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四级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export PATH=/home/lishanliao/anaconda3/bin:$PATH</a:t>
            </a:r>
            <a:endParaRPr lang="zh-CN" altLang="en-US"/>
          </a:p>
          <a:p>
            <a:r>
              <a:rPr lang="zh-CN" altLang="en-US"/>
              <a:t>3.source ~/.bashrc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再利用折线图描述三天票房的变化趋势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利用条形图完成前面数据的绘制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https://matplotlib.org/api/finance_api.html?highlight=candlestick#matplotlib.finance.candlestick_ochl</a:t>
            </a:r>
            <a:endParaRPr kumimoji="1" lang="en-US" altLang="zh-CN"/>
          </a:p>
          <a:p>
            <a:r>
              <a:rPr kumimoji="1" lang="en-US" altLang="zh-CN"/>
              <a:t>https://matplotlib.org/api/axes_api.html#matplotlib.axes.Axes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  <a:endParaRPr lang="zh-CN" dirty="0" smtClean="0">
              <a:sym typeface="Eurostile" charset="0"/>
            </a:endParaRP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  <a:endParaRPr lang="zh-CN" dirty="0" smtClean="0">
              <a:sym typeface="Eurostile" charset="0"/>
            </a:endParaRP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  <a:endParaRPr lang="zh-CN" dirty="0" smtClean="0">
              <a:sym typeface="Eurostile" charset="0"/>
            </a:endParaRP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  <a:endParaRPr lang="zh-CN" dirty="0" smtClean="0">
              <a:sym typeface="Eurostile" charset="0"/>
            </a:endParaRP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  <a:endParaRPr lang="zh-CN" dirty="0" smtClean="0">
              <a:sym typeface="Eurostile" charset="0"/>
            </a:endParaRP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  <a:endParaRPr lang="zh-CN" dirty="0" smtClean="0">
              <a:sym typeface="Eurostil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1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1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tiff"/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image" Target="../media/image12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1" Type="http://schemas.openxmlformats.org/officeDocument/2006/relationships/image" Target="../media/image16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1" Type="http://schemas.openxmlformats.org/officeDocument/2006/relationships/image" Target="../media/image18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tiff"/><Relationship Id="rId3" Type="http://schemas.openxmlformats.org/officeDocument/2006/relationships/image" Target="../media/image30.png"/><Relationship Id="rId2" Type="http://schemas.openxmlformats.org/officeDocument/2006/relationships/image" Target="../media/image21.tiff"/><Relationship Id="rId1" Type="http://schemas.openxmlformats.org/officeDocument/2006/relationships/image" Target="../media/image20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2549" y="2423907"/>
            <a:ext cx="572464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与机器学习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6" y="656030"/>
            <a:ext cx="8252749" cy="58007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07535" y="30441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预测某一地点的共享单车投放量？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610" y="831640"/>
            <a:ext cx="6551930" cy="2345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0" y="3746072"/>
            <a:ext cx="6592570" cy="2222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8700" y="2137410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0070C0"/>
                </a:solidFill>
              </a:rPr>
              <a:t>有了机器学习之后，可以在金融、教育、医疗、城市、电商等等</a:t>
            </a:r>
            <a:endParaRPr kumimoji="1" lang="en-US" altLang="zh-CN" sz="2000">
              <a:solidFill>
                <a:srgbClr val="0070C0"/>
              </a:solidFill>
            </a:endParaRPr>
          </a:p>
          <a:p>
            <a:r>
              <a:rPr kumimoji="1" lang="zh-CN" altLang="en-US" sz="2000">
                <a:solidFill>
                  <a:srgbClr val="0070C0"/>
                </a:solidFill>
              </a:rPr>
              <a:t>各个领域更好的进行挖掘</a:t>
            </a:r>
            <a:endParaRPr kumimoji="1" lang="zh-CN" altLang="en-US" sz="200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8700" y="395478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/>
              <a:t>图像识别等领域</a:t>
            </a:r>
            <a:endParaRPr kumimoji="1" lang="zh-CN" altLang="en-US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819" y="618467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数据挖掘的流程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19455"/>
            <a:ext cx="9144000" cy="36756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7430" y="37719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FF0000"/>
                </a:solidFill>
              </a:rPr>
              <a:t>工具使用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1780" y="35872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FF0000"/>
                </a:solidFill>
              </a:rPr>
              <a:t>工具使用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06819" y="618467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数据挖掘基础定位以及目标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5490" y="2547878"/>
            <a:ext cx="5551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</a:rPr>
              <a:t>课程定位：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070C0"/>
                </a:solidFill>
              </a:rPr>
              <a:t>用数据帮助企业创造价值</a:t>
            </a:r>
            <a:endParaRPr kumimoji="1" lang="en-US" altLang="zh-CN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>
                <a:solidFill>
                  <a:srgbClr val="FF0000"/>
                </a:solidFill>
              </a:rPr>
              <a:t>课程目标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让学员建立对数据挖掘领域的认知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掌握</a:t>
            </a:r>
            <a:r>
              <a:rPr lang="en-US" altLang="zh-CN" sz="2400" dirty="0"/>
              <a:t>Python</a:t>
            </a:r>
            <a:r>
              <a:rPr lang="zh-CN" altLang="en-US" sz="2400" dirty="0"/>
              <a:t>流行数据处理类库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0493" y="674282"/>
            <a:ext cx="4509672" cy="636346"/>
          </a:xfrm>
        </p:spPr>
        <p:txBody>
          <a:bodyPr/>
          <a:lstStyle/>
          <a:p>
            <a:pPr algn="l"/>
            <a:r>
              <a:rPr kumimoji="1" lang="zh-CN" altLang="en-US" dirty="0" smtClean="0"/>
              <a:t>环境安装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04043" y="1931778"/>
            <a:ext cx="6418956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PingFang SC" charset="-122"/>
                <a:ea typeface="PingFang SC" charset="-122"/>
                <a:cs typeface="PingFang SC" charset="-122"/>
              </a:rPr>
              <a:t>c</a:t>
            </a:r>
            <a:r>
              <a:rPr lang="en-US" altLang="zh-CN" dirty="0" err="1" smtClean="0">
                <a:latin typeface="PingFang SC" charset="-122"/>
                <a:ea typeface="PingFang SC" charset="-122"/>
                <a:cs typeface="PingFang SC" charset="-122"/>
              </a:rPr>
              <a:t>onda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data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science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package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&amp;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environment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manager</a:t>
            </a:r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创建环境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lang="en-US" altLang="zh-CN" dirty="0" err="1" smtClean="0">
                <a:latin typeface="PingFang SC" charset="-122"/>
                <a:ea typeface="PingFang SC" charset="-122"/>
                <a:cs typeface="PingFang SC" charset="-122"/>
              </a:rPr>
              <a:t>conda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create --name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python3 python=3</a:t>
            </a:r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切换环境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windows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activate python3</a:t>
            </a:r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en-US" altLang="zh-CN" dirty="0" err="1" smtClean="0">
                <a:latin typeface="PingFang SC" charset="-122"/>
                <a:ea typeface="PingFang SC" charset="-122"/>
                <a:cs typeface="PingFang SC" charset="-122"/>
              </a:rPr>
              <a:t>linux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dirty="0" err="1" smtClean="0">
                <a:latin typeface="PingFang SC" charset="-122"/>
                <a:ea typeface="PingFang SC" charset="-122"/>
                <a:cs typeface="PingFang SC" charset="-122"/>
              </a:rPr>
              <a:t>macos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source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activate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python3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官方地址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 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https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://</a:t>
            </a:r>
            <a:r>
              <a:rPr kumimoji="1" lang="en-US" altLang="zh-CN" dirty="0" err="1">
                <a:latin typeface="PingFang SC" charset="-122"/>
                <a:ea typeface="PingFang SC" charset="-122"/>
                <a:cs typeface="PingFang SC" charset="-122"/>
              </a:rPr>
              <a:t>www.anaconda.com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/download/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国外网络不好，可以指定国内镜像。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599" y="783011"/>
            <a:ext cx="1991695" cy="418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00265" y="755304"/>
            <a:ext cx="4509672" cy="636346"/>
          </a:xfrm>
        </p:spPr>
        <p:txBody>
          <a:bodyPr/>
          <a:lstStyle/>
          <a:p>
            <a:pPr algn="l"/>
            <a:r>
              <a:rPr kumimoji="1" lang="zh-CN" altLang="en-US" dirty="0" smtClean="0">
                <a:solidFill>
                  <a:srgbClr val="0070C0"/>
                </a:solidFill>
              </a:rPr>
              <a:t>工具介绍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629" y="5290146"/>
            <a:ext cx="3734572" cy="7981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57" y="3206267"/>
            <a:ext cx="3287652" cy="10907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57" y="1762120"/>
            <a:ext cx="3545720" cy="93478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41237" y="35669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数值计算库</a:t>
            </a:r>
            <a:endParaRPr kumimoji="1"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659956" y="538758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数据分析库</a:t>
            </a:r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59956" y="207164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2D</a:t>
            </a:r>
            <a:r>
              <a:rPr kumimoji="1" lang="zh-CN" altLang="en-US"/>
              <a:t>画图库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8054" y="732628"/>
            <a:ext cx="24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err="1"/>
              <a:t>jupyter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notebook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130" y="3287606"/>
            <a:ext cx="7923010" cy="277088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0130" y="1640785"/>
            <a:ext cx="664628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jupyter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notebook: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一款编程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文档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笔记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展示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软件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启动命令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lang="en-US" altLang="zh-CN" sz="1600" dirty="0" err="1"/>
              <a:t>jupyter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notebook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安装：</a:t>
            </a:r>
            <a:r>
              <a:rPr lang="en-US" altLang="zh-CN" sz="1600" dirty="0"/>
              <a:t>conda</a:t>
            </a:r>
            <a:r>
              <a:rPr lang="zh-CN" altLang="en-US" sz="1600" dirty="0"/>
              <a:t> </a:t>
            </a:r>
            <a:r>
              <a:rPr lang="en-US" altLang="zh-CN" sz="1600" dirty="0"/>
              <a:t>install</a:t>
            </a:r>
            <a:r>
              <a:rPr lang="zh-CN" altLang="en-US" sz="1600" dirty="0"/>
              <a:t> </a:t>
            </a:r>
            <a:r>
              <a:rPr lang="en-US" altLang="zh-CN" sz="1600" dirty="0"/>
              <a:t>jupyter</a:t>
            </a:r>
            <a:endParaRPr lang="en-US" altLang="zh-CN" sz="1600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24980" y="2407508"/>
            <a:ext cx="7130350" cy="1147222"/>
          </a:xfrm>
        </p:spPr>
        <p:txBody>
          <a:bodyPr/>
          <a:lstStyle/>
          <a:p>
            <a:pPr algn="l"/>
            <a:r>
              <a:rPr kumimoji="1" lang="en-US" altLang="zh-CN" dirty="0" err="1" smtClean="0">
                <a:solidFill>
                  <a:srgbClr val="0070C0"/>
                </a:solidFill>
              </a:rPr>
              <a:t>jupyter</a:t>
            </a:r>
            <a:r>
              <a:rPr kumimoji="1" lang="zh-CN" altLang="en-US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dirty="0" smtClean="0">
                <a:solidFill>
                  <a:srgbClr val="0070C0"/>
                </a:solidFill>
              </a:rPr>
              <a:t>notebook</a:t>
            </a:r>
            <a:r>
              <a:rPr kumimoji="1" lang="zh-CN" altLang="en-US" dirty="0" smtClean="0">
                <a:solidFill>
                  <a:srgbClr val="0070C0"/>
                </a:solidFill>
              </a:rPr>
              <a:t>简单操作演示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800" y="668142"/>
            <a:ext cx="8128000" cy="715579"/>
          </a:xfrm>
        </p:spPr>
        <p:txBody>
          <a:bodyPr/>
          <a:lstStyle/>
          <a:p>
            <a:r>
              <a:rPr kumimoji="1" lang="zh-CN" altLang="en-US" dirty="0" smtClean="0"/>
              <a:t>课程概要</a:t>
            </a:r>
            <a:endParaRPr kumimoji="1" lang="zh-CN" altLang="en-US" dirty="0"/>
          </a:p>
        </p:txBody>
      </p:sp>
      <p:graphicFrame>
        <p:nvGraphicFramePr>
          <p:cNvPr id="9" name="图表 8"/>
          <p:cNvGraphicFramePr/>
          <p:nvPr/>
        </p:nvGraphicFramePr>
        <p:xfrm>
          <a:off x="1547664" y="1772816"/>
          <a:ext cx="6072336" cy="3688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16715" y="2065401"/>
            <a:ext cx="565250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kumimoji="1" lang="zh-CN" altLang="en-US" sz="2400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、什么是</a:t>
            </a:r>
            <a:r>
              <a:rPr kumimoji="1" lang="en-US" altLang="zh-CN" sz="2400" dirty="0" err="1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matplotlib</a:t>
            </a:r>
            <a:endParaRPr kumimoji="1" lang="en-US" altLang="zh-CN" sz="2400" dirty="0" err="1" smtClean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</a:t>
            </a:r>
            <a:r>
              <a:rPr kumimoji="1" lang="zh-CN" altLang="en-US" sz="240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</a:t>
            </a:r>
            <a:r>
              <a:rPr kumimoji="1" lang="en-US" altLang="zh-CN" sz="240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matplotlib</a:t>
            </a:r>
            <a:r>
              <a:rPr kumimoji="1" lang="zh-CN" altLang="en-US" sz="240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架构</a:t>
            </a:r>
            <a:endParaRPr kumimoji="1" lang="en-US" altLang="zh-CN" sz="2400" dirty="0" smtClean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</a:t>
            </a:r>
            <a:r>
              <a:rPr kumimoji="1" lang="en-US" altLang="zh-CN" sz="2400" dirty="0" err="1" smtClean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matplotlib</a:t>
            </a:r>
            <a:r>
              <a:rPr kumimoji="1" lang="zh-CN" altLang="en-US" sz="2400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画图演示</a:t>
            </a:r>
            <a:endParaRPr kumimoji="1" lang="en-US" altLang="zh-CN" sz="2400" dirty="0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4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</a:t>
            </a:r>
            <a:r>
              <a:rPr kumimoji="1" lang="en-US" altLang="zh-CN" sz="2400" dirty="0" err="1" smtClean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matplotlib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的散点图、直方图、柱状图</a:t>
            </a:r>
            <a:endParaRPr kumimoji="1" lang="en-US" altLang="zh-CN" sz="2400" dirty="0" smtClean="0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5</a:t>
            </a:r>
            <a:r>
              <a:rPr kumimoji="1" lang="zh-CN" altLang="en-US" sz="2400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</a:t>
            </a:r>
            <a:r>
              <a:rPr kumimoji="1" lang="en-US" altLang="zh-CN" sz="2400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matplotlib</a:t>
            </a:r>
            <a:r>
              <a:rPr kumimoji="1" lang="zh-CN" altLang="en-US" sz="2400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案例演示</a:t>
            </a:r>
            <a:endParaRPr kumimoji="1" lang="en-US" altLang="zh-CN" sz="2400" dirty="0" smtClean="0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6</a:t>
            </a:r>
            <a:r>
              <a:rPr kumimoji="1" lang="zh-CN" altLang="en-US" sz="2400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、更多的画图工具</a:t>
            </a:r>
            <a:endParaRPr kumimoji="1" lang="en-US" altLang="zh-CN" sz="2400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数据可视化工具</a:t>
            </a:r>
            <a:r>
              <a:rPr kumimoji="1" lang="en-US" altLang="zh-CN">
                <a:solidFill>
                  <a:srgbClr val="0070C0"/>
                </a:solidFill>
              </a:rPr>
              <a:t>matplotlib</a:t>
            </a:r>
            <a:endParaRPr kumimoji="1"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" y="2161540"/>
            <a:ext cx="3835400" cy="339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705" y="2448560"/>
            <a:ext cx="4763295" cy="3103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4480" y="99441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0070C0"/>
                </a:solidFill>
              </a:rPr>
              <a:t>全球星巴克零售店数量最多的前十个国家</a:t>
            </a:r>
            <a:endParaRPr kumimoji="1" lang="zh-CN" altLang="en-US" sz="2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1453" y="596970"/>
            <a:ext cx="5259148" cy="636346"/>
          </a:xfrm>
        </p:spPr>
        <p:txBody>
          <a:bodyPr/>
          <a:lstStyle/>
          <a:p>
            <a:pPr algn="l"/>
            <a:r>
              <a:rPr kumimoji="1" lang="zh-CN" altLang="en-US" sz="3200" smtClean="0">
                <a:solidFill>
                  <a:srgbClr val="7030A0"/>
                </a:solidFill>
              </a:rPr>
              <a:t>为什么</a:t>
            </a:r>
            <a:r>
              <a:rPr kumimoji="1" lang="zh-CN" altLang="en-US" sz="3200" dirty="0" smtClean="0">
                <a:solidFill>
                  <a:srgbClr val="7030A0"/>
                </a:solidFill>
              </a:rPr>
              <a:t>要学习</a:t>
            </a:r>
            <a:r>
              <a:rPr kumimoji="1" lang="en-US" altLang="zh-CN" sz="3200" dirty="0" err="1" smtClean="0">
                <a:solidFill>
                  <a:srgbClr val="7030A0"/>
                </a:solidFill>
              </a:rPr>
              <a:t>matplotlib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6162" y="3247551"/>
            <a:ext cx="409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1.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能将数据进行</a:t>
            </a:r>
            <a:r>
              <a:rPr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可视化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更</a:t>
            </a:r>
            <a:r>
              <a:rPr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直观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的呈现</a:t>
            </a:r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2.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使数据更加</a:t>
            </a:r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客观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、更具</a:t>
            </a:r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说服力</a:t>
            </a:r>
            <a:endParaRPr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 t="6535" r="8159"/>
          <a:stretch>
            <a:fillRect/>
          </a:stretch>
        </p:blipFill>
        <p:spPr>
          <a:xfrm>
            <a:off x="4048435" y="1692612"/>
            <a:ext cx="5095565" cy="4338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74420" y="2788920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可视化是在整个数据挖掘的关键辅助工具，可以清晰的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zh-CN" altLang="en-US" sz="2400">
                <a:solidFill>
                  <a:srgbClr val="FF0000"/>
                </a:solidFill>
              </a:rPr>
              <a:t>理解数据，从而调整我们的分析方法。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7030A0"/>
                </a:solidFill>
              </a:rPr>
              <a:t>什么是</a:t>
            </a:r>
            <a:r>
              <a:rPr kumimoji="1" lang="en-US" altLang="zh-CN" dirty="0" err="1" smtClean="0">
                <a:solidFill>
                  <a:srgbClr val="7030A0"/>
                </a:solidFill>
              </a:rPr>
              <a:t>matplotlib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68172" y="2044995"/>
            <a:ext cx="6646282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endParaRPr lang="en-US" altLang="zh-CN" sz="20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是专门用于开发</a:t>
            </a:r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2D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图表</a:t>
            </a:r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包括</a:t>
            </a:r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3D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图表</a:t>
            </a:r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endParaRPr lang="en-US" altLang="zh-CN" sz="20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使用起来及其简单</a:t>
            </a:r>
            <a:endParaRPr lang="en-US" altLang="zh-CN" sz="20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以渐进、交互式方式实现数据可视化</a:t>
            </a:r>
            <a:endParaRPr lang="en-US" altLang="zh-CN" sz="20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安装：</a:t>
            </a:r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conda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install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endParaRPr lang="en-US" altLang="zh-CN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487" y="4825359"/>
            <a:ext cx="3545720" cy="934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7030A0"/>
                </a:solidFill>
              </a:rPr>
              <a:t>matplotlib</a:t>
            </a:r>
            <a:r>
              <a:rPr kumimoji="1" lang="zh-CN" altLang="en-US" sz="3200" dirty="0">
                <a:solidFill>
                  <a:srgbClr val="7030A0"/>
                </a:solidFill>
              </a:rPr>
              <a:t>架构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560070" y="2526030"/>
          <a:ext cx="2846070" cy="2329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49090" y="3211830"/>
            <a:ext cx="4403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matplotlib</a:t>
            </a:r>
            <a:r>
              <a:rPr kumimoji="1" lang="zh-CN" altLang="en-US"/>
              <a:t>的整体架构由位于三个不同层级</a:t>
            </a:r>
            <a:endParaRPr kumimoji="1" lang="en-US" altLang="zh-CN"/>
          </a:p>
          <a:p>
            <a:r>
              <a:rPr kumimoji="1" lang="zh-CN" altLang="en-US"/>
              <a:t>的三层组成。各层之间单向通信，即每一</a:t>
            </a:r>
            <a:endParaRPr kumimoji="1" lang="en-US" altLang="zh-CN"/>
          </a:p>
          <a:p>
            <a:r>
              <a:rPr kumimoji="1" lang="zh-CN" altLang="en-US"/>
              <a:t>层只能与下一层通信。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7030A0"/>
                </a:solidFill>
              </a:rPr>
              <a:t>Backend</a:t>
            </a:r>
            <a:r>
              <a:rPr kumimoji="1" lang="zh-CN" altLang="en-US" sz="3200" dirty="0" smtClean="0">
                <a:solidFill>
                  <a:srgbClr val="7030A0"/>
                </a:solidFill>
              </a:rPr>
              <a:t>层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8720" y="2903220"/>
            <a:ext cx="7507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matplotlib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即位于该层，这些</a:t>
            </a:r>
            <a:r>
              <a:rPr kumimoji="1" lang="en-US" altLang="zh-CN"/>
              <a:t>API</a:t>
            </a:r>
            <a:r>
              <a:rPr kumimoji="1" lang="zh-CN" altLang="en-US"/>
              <a:t>用来在底层实现图形元素的一个个类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FigureCanvas</a:t>
            </a:r>
            <a:r>
              <a:rPr kumimoji="1" lang="zh-CN" altLang="en-US"/>
              <a:t>对象实现了</a:t>
            </a:r>
            <a:r>
              <a:rPr kumimoji="1" lang="zh-CN" altLang="en-US">
                <a:solidFill>
                  <a:srgbClr val="FF0000"/>
                </a:solidFill>
              </a:rPr>
              <a:t>绘图区域</a:t>
            </a:r>
            <a:r>
              <a:rPr kumimoji="1" lang="zh-CN" altLang="en-US"/>
              <a:t>这一概念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Renderer</a:t>
            </a:r>
            <a:r>
              <a:rPr kumimoji="1" lang="zh-CN" altLang="en-US"/>
              <a:t>对象在</a:t>
            </a:r>
            <a:r>
              <a:rPr kumimoji="1" lang="en-US" altLang="zh-CN"/>
              <a:t>FigureCanvas</a:t>
            </a:r>
            <a:r>
              <a:rPr kumimoji="1" lang="zh-CN" altLang="en-US"/>
              <a:t>上绘图</a:t>
            </a:r>
            <a:endParaRPr kumimoji="1"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7030A0"/>
                </a:solidFill>
              </a:rPr>
              <a:t>Artist</a:t>
            </a:r>
            <a:r>
              <a:rPr kumimoji="1" lang="zh-CN" altLang="en-US" sz="3200" dirty="0" smtClean="0">
                <a:solidFill>
                  <a:srgbClr val="7030A0"/>
                </a:solidFill>
              </a:rPr>
              <a:t>层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647" y="2297430"/>
            <a:ext cx="32175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图形中所有能看到的元素</a:t>
            </a:r>
            <a:endParaRPr kumimoji="1" lang="en-US" altLang="zh-CN"/>
          </a:p>
          <a:p>
            <a:r>
              <a:rPr kumimoji="1" lang="zh-CN" altLang="en-US"/>
              <a:t>都属于</a:t>
            </a:r>
            <a:r>
              <a:rPr kumimoji="1" lang="en-US" altLang="zh-CN"/>
              <a:t>Artist</a:t>
            </a:r>
            <a:r>
              <a:rPr kumimoji="1" lang="zh-CN" altLang="en-US"/>
              <a:t>对象，即标题</a:t>
            </a:r>
            <a:endParaRPr kumimoji="1" lang="en-US" altLang="zh-CN"/>
          </a:p>
          <a:p>
            <a:r>
              <a:rPr kumimoji="1" lang="zh-CN" altLang="en-US"/>
              <a:t>、轴标签、刻度等组成</a:t>
            </a:r>
            <a:endParaRPr kumimoji="1" lang="en-US" altLang="zh-CN"/>
          </a:p>
          <a:p>
            <a:r>
              <a:rPr kumimoji="1" lang="zh-CN" altLang="en-US"/>
              <a:t>图形的所有元素都是</a:t>
            </a:r>
            <a:r>
              <a:rPr kumimoji="1" lang="en-US" altLang="zh-CN"/>
              <a:t>Artist</a:t>
            </a:r>
            <a:endParaRPr kumimoji="1" lang="en-US" altLang="zh-CN"/>
          </a:p>
          <a:p>
            <a:r>
              <a:rPr kumimoji="1" lang="zh-CN" altLang="en-US"/>
              <a:t>对象的实例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accent2"/>
                </a:solidFill>
              </a:rPr>
              <a:t>Figure:</a:t>
            </a:r>
            <a:r>
              <a:rPr kumimoji="1" lang="zh-CN" altLang="en-US">
                <a:solidFill>
                  <a:schemeClr val="accent2"/>
                </a:solidFill>
              </a:rPr>
              <a:t>对应整个图表示</a:t>
            </a:r>
            <a:endParaRPr kumimoji="1" lang="en-US" altLang="zh-CN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accent2"/>
                </a:solidFill>
              </a:rPr>
              <a:t>Axes:</a:t>
            </a:r>
            <a:r>
              <a:rPr kumimoji="1" lang="zh-CN" altLang="en-US">
                <a:solidFill>
                  <a:schemeClr val="accent2"/>
                </a:solidFill>
              </a:rPr>
              <a:t>每个</a:t>
            </a:r>
            <a:r>
              <a:rPr kumimoji="1" lang="en-US" altLang="zh-CN">
                <a:solidFill>
                  <a:schemeClr val="accent2"/>
                </a:solidFill>
              </a:rPr>
              <a:t>Axes</a:t>
            </a:r>
            <a:r>
              <a:rPr kumimoji="1" lang="zh-CN" altLang="en-US">
                <a:solidFill>
                  <a:schemeClr val="accent2"/>
                </a:solidFill>
              </a:rPr>
              <a:t>对象只属于</a:t>
            </a:r>
            <a:endParaRPr kumimoji="1" lang="en-US" altLang="zh-CN">
              <a:solidFill>
                <a:schemeClr val="accent2"/>
              </a:solidFill>
            </a:endParaRPr>
          </a:p>
          <a:p>
            <a:r>
              <a:rPr kumimoji="1" lang="zh-CN" altLang="en-US">
                <a:solidFill>
                  <a:schemeClr val="accent2"/>
                </a:solidFill>
              </a:rPr>
              <a:t>一个</a:t>
            </a:r>
            <a:r>
              <a:rPr kumimoji="1" lang="en-US" altLang="zh-CN">
                <a:solidFill>
                  <a:schemeClr val="accent2"/>
                </a:solidFill>
              </a:rPr>
              <a:t>Figure</a:t>
            </a:r>
            <a:r>
              <a:rPr kumimoji="1" lang="zh-CN" altLang="en-US">
                <a:solidFill>
                  <a:schemeClr val="accent2"/>
                </a:solidFill>
              </a:rPr>
              <a:t>对象，由两个</a:t>
            </a:r>
            <a:endParaRPr kumimoji="1" lang="en-US" altLang="zh-CN">
              <a:solidFill>
                <a:schemeClr val="accent2"/>
              </a:solidFill>
            </a:endParaRPr>
          </a:p>
          <a:p>
            <a:r>
              <a:rPr kumimoji="1" lang="en-US" altLang="zh-CN">
                <a:solidFill>
                  <a:schemeClr val="accent2"/>
                </a:solidFill>
              </a:rPr>
              <a:t>Artist</a:t>
            </a:r>
            <a:r>
              <a:rPr kumimoji="1" lang="zh-CN" altLang="en-US">
                <a:solidFill>
                  <a:schemeClr val="accent2"/>
                </a:solidFill>
              </a:rPr>
              <a:t> </a:t>
            </a:r>
            <a:r>
              <a:rPr kumimoji="1" lang="en-US" altLang="zh-CN">
                <a:solidFill>
                  <a:schemeClr val="accent2"/>
                </a:solidFill>
              </a:rPr>
              <a:t>Axis</a:t>
            </a:r>
            <a:r>
              <a:rPr kumimoji="1" lang="zh-CN" altLang="en-US">
                <a:solidFill>
                  <a:schemeClr val="accent2"/>
                </a:solidFill>
              </a:rPr>
              <a:t>对象组成</a:t>
            </a:r>
            <a:endParaRPr kumimoji="1" lang="en-US" altLang="zh-CN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accent2"/>
                </a:solidFill>
              </a:rPr>
              <a:t>Axis</a:t>
            </a:r>
            <a:r>
              <a:rPr kumimoji="1" lang="zh-CN" altLang="en-US">
                <a:solidFill>
                  <a:schemeClr val="accent2"/>
                </a:solidFill>
              </a:rPr>
              <a:t>：定义数值范围等</a:t>
            </a:r>
            <a:endParaRPr kumimoji="1" lang="en-US" altLang="zh-CN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1908810"/>
            <a:ext cx="5683250" cy="44132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7030A0"/>
                </a:solidFill>
              </a:rPr>
              <a:t>Scripting</a:t>
            </a:r>
            <a:r>
              <a:rPr kumimoji="1" lang="zh-CN" altLang="en-US" sz="3200" dirty="0" smtClean="0">
                <a:solidFill>
                  <a:srgbClr val="7030A0"/>
                </a:solidFill>
              </a:rPr>
              <a:t>层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9745" y="2983230"/>
            <a:ext cx="74558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主要用于数据分析和可视化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rgbClr val="0070C0"/>
                </a:solidFill>
              </a:rPr>
              <a:t>pyplot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>
                <a:solidFill>
                  <a:srgbClr val="0070C0"/>
                </a:solidFill>
              </a:rPr>
              <a:t>操作或者改动</a:t>
            </a:r>
            <a:r>
              <a:rPr kumimoji="1" lang="en-US" altLang="zh-CN" sz="2400">
                <a:solidFill>
                  <a:srgbClr val="0070C0"/>
                </a:solidFill>
              </a:rPr>
              <a:t>Figure</a:t>
            </a:r>
            <a:r>
              <a:rPr kumimoji="1" lang="zh-CN" altLang="en-US" sz="2400">
                <a:solidFill>
                  <a:srgbClr val="0070C0"/>
                </a:solidFill>
              </a:rPr>
              <a:t>对象，例如创建</a:t>
            </a:r>
            <a:r>
              <a:rPr kumimoji="1" lang="en-US" altLang="zh-CN" sz="2400">
                <a:solidFill>
                  <a:srgbClr val="0070C0"/>
                </a:solidFill>
              </a:rPr>
              <a:t>Figure</a:t>
            </a:r>
            <a:r>
              <a:rPr kumimoji="1" lang="zh-CN" altLang="en-US" sz="2400">
                <a:solidFill>
                  <a:srgbClr val="0070C0"/>
                </a:solidFill>
              </a:rPr>
              <a:t>对象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70C0"/>
                </a:solidFill>
              </a:rPr>
              <a:t>大部分工作是处理样本文件的图形与坐标的生成</a:t>
            </a:r>
            <a:endParaRPr kumimoji="1"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0213" y="612997"/>
            <a:ext cx="7159961" cy="636346"/>
          </a:xfrm>
        </p:spPr>
        <p:txBody>
          <a:bodyPr/>
          <a:lstStyle/>
          <a:p>
            <a:r>
              <a:rPr kumimoji="1" lang="en-US" altLang="zh-CN" sz="3200" dirty="0" err="1">
                <a:solidFill>
                  <a:srgbClr val="7030A0"/>
                </a:solidFill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sz="3200" dirty="0">
                <a:solidFill>
                  <a:srgbClr val="7030A0"/>
                </a:solidFill>
                <a:latin typeface="PingFang SC" charset="-122"/>
                <a:ea typeface="PingFang SC" charset="-122"/>
                <a:cs typeface="PingFang SC" charset="-122"/>
              </a:rPr>
              <a:t>基本要点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5677" y="1458244"/>
            <a:ext cx="5846152" cy="4460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9696" y="641616"/>
            <a:ext cx="8128000" cy="715579"/>
          </a:xfrm>
        </p:spPr>
        <p:txBody>
          <a:bodyPr/>
          <a:lstStyle/>
          <a:p>
            <a:r>
              <a:rPr kumimoji="1" lang="zh-CN" altLang="en-US" dirty="0" smtClean="0"/>
              <a:t>第一天课程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715655" y="1981142"/>
            <a:ext cx="42498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、为什么要学习数据挖掘</a:t>
            </a:r>
            <a:endParaRPr kumimoji="1" lang="en-US" altLang="zh-CN" sz="2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、什么是数据挖掘</a:t>
            </a:r>
            <a:endParaRPr kumimoji="1" lang="en-US" altLang="zh-CN" sz="24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、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环境安装、工具介绍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、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认识</a:t>
            </a:r>
            <a:r>
              <a:rPr kumimoji="1" lang="en-US" altLang="zh-CN" sz="2400" dirty="0" err="1">
                <a:latin typeface="PingFang SC" charset="-122"/>
                <a:ea typeface="PingFang SC" charset="-122"/>
                <a:cs typeface="PingFang SC" charset="-122"/>
              </a:rPr>
              <a:t>jupyter</a:t>
            </a:r>
            <a:r>
              <a:rPr kumimoji="1" lang="zh-CN" altLang="en-US" sz="24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notebook</a:t>
            </a:r>
            <a:endParaRPr kumimoji="1" lang="en-US" altLang="zh-CN" sz="2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5</a:t>
            </a:r>
            <a:r>
              <a:rPr kumimoji="1" lang="zh-CN" altLang="en-US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、数据可视化工具</a:t>
            </a:r>
            <a:r>
              <a:rPr kumimoji="1" lang="en-US" altLang="zh-CN" sz="2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endParaRPr kumimoji="1" lang="en-US" altLang="zh-CN" sz="2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94560" y="2777490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如何画出上图中这样一些点组成的图？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zh-CN" altLang="en-US" sz="2400">
                <a:solidFill>
                  <a:srgbClr val="0070C0"/>
                </a:solidFill>
              </a:rPr>
              <a:t>图称之为什么图？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zh-CN" altLang="en-US" sz="2400">
                <a:solidFill>
                  <a:srgbClr val="0070C0"/>
                </a:solidFill>
              </a:rPr>
              <a:t>折线图</a:t>
            </a:r>
            <a:endParaRPr kumimoji="1" lang="zh-CN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996" y="1863090"/>
            <a:ext cx="67532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从气象数据中获得北京某周</a:t>
            </a:r>
            <a:r>
              <a:rPr kumimoji="1" lang="en-US" altLang="zh-CN" sz="2400"/>
              <a:t>7</a:t>
            </a:r>
            <a:r>
              <a:rPr kumimoji="1" lang="zh-CN" altLang="en-US" sz="2400"/>
              <a:t>天的气温数据如下：</a:t>
            </a:r>
            <a:endParaRPr kumimoji="1" lang="en-US" altLang="zh-CN" sz="2400"/>
          </a:p>
          <a:p>
            <a:r>
              <a:rPr kumimoji="1" lang="cs-CZ" altLang="zh-CN" sz="2400">
                <a:solidFill>
                  <a:srgbClr val="0070C0"/>
                </a:solidFill>
              </a:rPr>
              <a:t>17,17,18,15,11,11,13</a:t>
            </a:r>
            <a:endParaRPr kumimoji="1" lang="en-US" altLang="zh-CN" sz="240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84996" y="3074670"/>
            <a:ext cx="41729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API</a:t>
            </a:r>
            <a:r>
              <a:rPr kumimoji="1" lang="zh-CN" altLang="en-US" sz="2400"/>
              <a:t> 介绍：</a:t>
            </a:r>
            <a:endParaRPr kumimoji="1" lang="en-US" altLang="zh-CN" sz="2400"/>
          </a:p>
          <a:p>
            <a:r>
              <a:rPr kumimoji="1" lang="en-US" altLang="zh-CN" sz="2400">
                <a:solidFill>
                  <a:srgbClr val="0070C0"/>
                </a:solidFill>
              </a:rPr>
              <a:t>import</a:t>
            </a:r>
            <a:r>
              <a:rPr kumimoji="1" lang="zh-CN" altLang="en-US" sz="2400">
                <a:solidFill>
                  <a:srgbClr val="0070C0"/>
                </a:solidFill>
              </a:rPr>
              <a:t> </a:t>
            </a:r>
            <a:r>
              <a:rPr kumimoji="1" lang="en-US" altLang="zh-CN" sz="2400">
                <a:solidFill>
                  <a:srgbClr val="0070C0"/>
                </a:solidFill>
              </a:rPr>
              <a:t>matplotlib.pyplot</a:t>
            </a:r>
            <a:r>
              <a:rPr kumimoji="1" lang="zh-CN" altLang="en-US" sz="2400">
                <a:solidFill>
                  <a:srgbClr val="0070C0"/>
                </a:solidFill>
              </a:rPr>
              <a:t> </a:t>
            </a:r>
            <a:r>
              <a:rPr kumimoji="1" lang="en-US" altLang="zh-CN" sz="2400">
                <a:solidFill>
                  <a:srgbClr val="0070C0"/>
                </a:solidFill>
              </a:rPr>
              <a:t>as</a:t>
            </a:r>
            <a:r>
              <a:rPr kumimoji="1" lang="zh-CN" altLang="en-US" sz="2400">
                <a:solidFill>
                  <a:srgbClr val="0070C0"/>
                </a:solidFill>
              </a:rPr>
              <a:t> </a:t>
            </a:r>
            <a:r>
              <a:rPr kumimoji="1" lang="en-US" altLang="zh-CN" sz="2400">
                <a:solidFill>
                  <a:srgbClr val="0070C0"/>
                </a:solidFill>
              </a:rPr>
              <a:t>plt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en-US" altLang="zh-CN" sz="2400">
                <a:solidFill>
                  <a:srgbClr val="0070C0"/>
                </a:solidFill>
              </a:rPr>
              <a:t>plt.</a:t>
            </a:r>
            <a:r>
              <a:rPr kumimoji="1" lang="en-US" altLang="zh-CN" sz="2400">
                <a:solidFill>
                  <a:srgbClr val="FF0000"/>
                </a:solidFill>
              </a:rPr>
              <a:t>plot(x,y)</a:t>
            </a:r>
            <a:r>
              <a:rPr kumimoji="1" lang="zh-CN" altLang="en-US" sz="2400">
                <a:solidFill>
                  <a:srgbClr val="FF0000"/>
                </a:solidFill>
              </a:rPr>
              <a:t>   </a:t>
            </a:r>
            <a:r>
              <a:rPr kumimoji="1" lang="en-US" altLang="zh-CN" sz="2400">
                <a:solidFill>
                  <a:srgbClr val="0070C0"/>
                </a:solidFill>
              </a:rPr>
              <a:t>#</a:t>
            </a:r>
            <a:r>
              <a:rPr kumimoji="1" lang="zh-CN" altLang="en-US" sz="2400">
                <a:solidFill>
                  <a:srgbClr val="0070C0"/>
                </a:solidFill>
              </a:rPr>
              <a:t>绘制折线图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en-US" altLang="zh-CN" sz="2400">
                <a:solidFill>
                  <a:srgbClr val="0070C0"/>
                </a:solidFill>
              </a:rPr>
              <a:t>plt.</a:t>
            </a:r>
            <a:r>
              <a:rPr kumimoji="1" lang="en-US" altLang="zh-CN" sz="2400">
                <a:solidFill>
                  <a:srgbClr val="FF0000"/>
                </a:solidFill>
              </a:rPr>
              <a:t>show()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46177" y="3057087"/>
            <a:ext cx="2714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我们能看明白这个图是什么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但是别人能看明白么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???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810" y="1995575"/>
            <a:ext cx="5397500" cy="325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/>
              <a:t>动手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42417" y="1773572"/>
            <a:ext cx="641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每个红色的点是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坐标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把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5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个点的坐标连接成一条线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组成了一个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折线图</a:t>
            </a:r>
            <a:endParaRPr kumimoji="1"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2417" y="2457885"/>
            <a:ext cx="6410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那么到底如何把它通过代码画出来呢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通过下面的小例子我们来看一下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该如何简单的使用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6547" y="3783585"/>
            <a:ext cx="6410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假设一天中每隔两个小时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range(2,26,2))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的气温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℃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分别是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[15,13,14.5,17,20,25,26,26,27,22,18,15]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06240" y="2242469"/>
            <a:ext cx="6249089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设置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图片大小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想要一个高清无码大图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保存到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本地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调整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x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或者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y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的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+mn-ea"/>
              </a:rPr>
              <a:t>刻度的间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+mn-ea"/>
              </a:rPr>
              <a:t>距</a:t>
            </a:r>
            <a:endParaRPr kumimoji="1" lang="zh-CN" altLang="en-US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描述信息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比如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x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轴和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y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轴表示什么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这个图表示什么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线条的样式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比如颜色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透明度等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标记出特殊的点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比如告诉别人最高点和最低点在哪里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给图片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添加一个水印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防伪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防止盗用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rgbClr val="7030A0"/>
                </a:solidFill>
              </a:rPr>
              <a:t>加入更多的效果</a:t>
            </a:r>
            <a:endParaRPr kumimoji="1" lang="zh-CN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7065" y="618178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设置图形大小以及保存图片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1271" y="1825429"/>
            <a:ext cx="39372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plt.figure(figsize=(),</a:t>
            </a:r>
            <a:r>
              <a:rPr kumimoji="1" lang="zh-CN" altLang="en-US" sz="2400"/>
              <a:t> </a:t>
            </a:r>
            <a:r>
              <a:rPr kumimoji="1" lang="en-US" altLang="zh-CN" sz="2400"/>
              <a:t>dpi=)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figsize:</a:t>
            </a:r>
            <a:r>
              <a:rPr kumimoji="1" lang="zh-CN" altLang="en-US" sz="2400"/>
              <a:t>指定图的长宽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dpi:</a:t>
            </a:r>
            <a:r>
              <a:rPr kumimoji="1" lang="zh-CN" altLang="en-US" sz="2400"/>
              <a:t>图像的清晰度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返回</a:t>
            </a:r>
            <a:r>
              <a:rPr kumimoji="1" lang="en-US" altLang="zh-CN" sz="2400"/>
              <a:t>fig</a:t>
            </a:r>
            <a:r>
              <a:rPr kumimoji="1" lang="zh-CN" altLang="en-US" sz="2400"/>
              <a:t>对象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plt.savefig("")</a:t>
            </a:r>
            <a:endParaRPr kumimoji="1" lang="en-US" altLang="zh-CN" sz="2400"/>
          </a:p>
          <a:p>
            <a:endParaRPr kumimoji="1"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1271" y="4801870"/>
            <a:ext cx="7706633" cy="1393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设置图片大小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530" y="1303400"/>
            <a:ext cx="6916366" cy="4864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调整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轴上的刻度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001" y="1702340"/>
            <a:ext cx="6853151" cy="2820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/>
              <a:t>调整</a:t>
            </a:r>
            <a:r>
              <a:rPr kumimoji="1" lang="en-US" altLang="zh-CN" dirty="0"/>
              <a:t>X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轴上的刻度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55479" y="2237361"/>
            <a:ext cx="6426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那么问题来了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  如果列表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表示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点到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12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点的每一分钟的气温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如何绘制折线图观察每分钟气温的变化情况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  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a=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[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random.randint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(20,35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for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i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in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range(120)]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/>
              <a:t>调整</a:t>
            </a:r>
            <a:r>
              <a:rPr kumimoji="1" lang="en-US" altLang="zh-CN" dirty="0"/>
              <a:t>X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轴上的刻度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622" y="1451789"/>
            <a:ext cx="6391072" cy="407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350" y="1108395"/>
            <a:ext cx="5923132" cy="52695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81381" y="2663190"/>
            <a:ext cx="6275070" cy="3714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/>
              <a:t>调整</a:t>
            </a:r>
            <a:r>
              <a:rPr kumimoji="1" lang="en-US" altLang="zh-CN" dirty="0"/>
              <a:t>X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轴上的刻度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88331" y="1528897"/>
            <a:ext cx="6425285" cy="4550891"/>
            <a:chOff x="1488331" y="1528897"/>
            <a:chExt cx="6425285" cy="455089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88331" y="1528897"/>
              <a:ext cx="6425285" cy="455089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5291848" y="4674539"/>
              <a:ext cx="89494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 smtClean="0">
                  <a:ln w="12700">
                    <a:solidFill>
                      <a:schemeClr val="tx1"/>
                    </a:solidFill>
                    <a:prstDash val="solid"/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PingFang SC Semibold" charset="-122"/>
                  <a:ea typeface="PingFang SC Semibold" charset="-122"/>
                  <a:cs typeface="PingFang SC Semibold" charset="-122"/>
                </a:rPr>
                <a:t>中文</a:t>
              </a:r>
              <a:endParaRPr lang="zh-CN" altLang="en-US" sz="2400" b="1" cap="none" spc="0" dirty="0">
                <a:ln w="12700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920903" y="5097292"/>
              <a:ext cx="89494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 smtClean="0">
                  <a:ln w="12700">
                    <a:solidFill>
                      <a:schemeClr val="tx1"/>
                    </a:solidFill>
                    <a:prstDash val="solid"/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PingFang SC Semibold" charset="-122"/>
                  <a:ea typeface="PingFang SC Semibold" charset="-122"/>
                  <a:cs typeface="PingFang SC Semibold" charset="-122"/>
                </a:rPr>
                <a:t>了</a:t>
              </a:r>
              <a:endParaRPr lang="zh-CN" altLang="en-US" sz="2400" b="1" cap="none" spc="0" dirty="0">
                <a:ln w="12700">
                  <a:solidFill>
                    <a:schemeClr val="tx1"/>
                  </a:solidFill>
                  <a:prstDash val="solid"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15060" y="1553845"/>
            <a:ext cx="696912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为什么无法显示中文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默认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不支持中文字符，因为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默认的英文字体无法显示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汉字</a:t>
            </a:r>
            <a:endParaRPr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b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</a:b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查看</a:t>
            </a: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linux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/mac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下面支持的字体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fc-list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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查看支持的字体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  <a:sym typeface="Wingdings" panose="0500000000000000000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fc-list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: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lang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=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zh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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查看支持的中文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冒号前面有空格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  <a:sym typeface="Wingdings" panose="05000000000000000000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  <a:sym typeface="Wingdings" panose="0500000000000000000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如何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修改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matplotlib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的默认字体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  <a:sym typeface="Wingdings" panose="05000000000000000000"/>
              </a:rPr>
              <a:t>?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  <a:sym typeface="Wingdings" panose="0500000000000000000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下的</a:t>
            </a:r>
            <a:r>
              <a:rPr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font_manager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可以解决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(windows/</a:t>
            </a: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linux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/mac)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from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import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font_manager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import matplotlib.pyplot as plt</a:t>
            </a:r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	plt.rcParams['font.family'] = ['Arial Unicode MS', 'sans-serif']</a:t>
            </a:r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中文显示解决方法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99" y="3181350"/>
            <a:ext cx="8932789" cy="499110"/>
          </a:xfrm>
          <a:prstGeom prst="rect">
            <a:avLst/>
          </a:prstGeom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设置中文显示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设置中文显示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421" y="1313235"/>
            <a:ext cx="7060584" cy="3794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6774" y="5496127"/>
            <a:ext cx="641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那么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x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轴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y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轴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当前图形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到底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表示什么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是不是应该明确一下呢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87755" y="1553845"/>
            <a:ext cx="6969125" cy="42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步骤：</a:t>
            </a:r>
            <a:endParaRPr kumimoji="1" lang="zh-CN" altLang="en-US" sz="1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，搜索</a:t>
            </a:r>
            <a:r>
              <a:rPr kumimoji="1" lang="en-US" altLang="zh-CN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安装所在的位置</a:t>
            </a:r>
            <a:endParaRPr kumimoji="1" lang="zh-CN" altLang="en-US" sz="1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linux/mac:sudo find / -name “*matplotlib”</a:t>
            </a:r>
            <a:endParaRPr kumimoji="1" lang="en-US" altLang="zh-CN" sz="1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windows</a:t>
            </a:r>
            <a:r>
              <a:rPr kumimoji="1" lang="zh-CN" altLang="en-US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：借助搜索软件搜索</a:t>
            </a:r>
            <a:r>
              <a:rPr kumimoji="1" lang="en-US" altLang="zh-CN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“matplotlib” </a:t>
            </a:r>
            <a:r>
              <a:rPr kumimoji="1" lang="zh-CN" altLang="en-US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对应目录</a:t>
            </a:r>
            <a:endParaRPr kumimoji="1" lang="zh-CN" altLang="en-US" sz="1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C:\ProgramData\Anaconda3\Lib\site-packages\matplotlib</a:t>
            </a:r>
            <a:endParaRPr kumimoji="1" lang="zh-CN" altLang="en-US" sz="1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2,</a:t>
            </a:r>
            <a:r>
              <a:rPr kumimoji="1" lang="zh-CN" altLang="en-US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拷贝</a:t>
            </a:r>
            <a:r>
              <a:rPr kumimoji="1" lang="en-US" altLang="zh-CN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simhei.ttf</a:t>
            </a:r>
            <a:r>
              <a:rPr kumimoji="1" lang="zh-CN" altLang="en-US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文件到</a:t>
            </a:r>
            <a:endParaRPr kumimoji="1" lang="zh-CN" altLang="en-US" sz="1400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前面的目录</a:t>
            </a:r>
            <a:r>
              <a:rPr kumimoji="1" lang="en-US" altLang="zh-CN" sz="1400" dirty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)/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matplotlib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/mpl-data/fonts/ttf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目录下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3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，修改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(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前面的目录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)/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matplotlib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/mpl-data/matplotlibrc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文件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①将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font.family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（大致在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119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行）的注释取消掉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②将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font.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sans-serif（大致在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211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行）的注释取消掉，并在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“:”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后面添加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“simhei,”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4,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删除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“.matplotlib”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目录下的缓存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(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所有文件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)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5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，重启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jupyter-notebook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（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jupyter-notebook-&gt;kernal-&gt;Restart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）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中文显示解决方法</a:t>
            </a:r>
            <a:r>
              <a:rPr kumimoji="1" lang="en-US" altLang="zh-CN" sz="3200">
                <a:solidFill>
                  <a:srgbClr val="7030A0"/>
                </a:solidFill>
              </a:rPr>
              <a:t>-</a:t>
            </a:r>
            <a:r>
              <a:rPr kumimoji="1" lang="zh-CN" altLang="en-US" sz="3200">
                <a:solidFill>
                  <a:srgbClr val="7030A0"/>
                </a:solidFill>
              </a:rPr>
              <a:t>终极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增加标题、</a:t>
            </a:r>
            <a:r>
              <a:rPr kumimoji="1" lang="en-US" altLang="zh-CN" sz="3200">
                <a:solidFill>
                  <a:srgbClr val="7030A0"/>
                </a:solidFill>
              </a:rPr>
              <a:t>x</a:t>
            </a:r>
            <a:r>
              <a:rPr kumimoji="1" lang="zh-CN" altLang="en-US" sz="3200">
                <a:solidFill>
                  <a:srgbClr val="7030A0"/>
                </a:solidFill>
              </a:rPr>
              <a:t>轴</a:t>
            </a:r>
            <a:r>
              <a:rPr kumimoji="1" lang="en-US" altLang="zh-CN" sz="3200">
                <a:solidFill>
                  <a:srgbClr val="7030A0"/>
                </a:solidFill>
              </a:rPr>
              <a:t>y</a:t>
            </a:r>
            <a:r>
              <a:rPr kumimoji="1" lang="zh-CN" altLang="en-US" sz="3200">
                <a:solidFill>
                  <a:srgbClr val="7030A0"/>
                </a:solidFill>
              </a:rPr>
              <a:t>轴描述信息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4470" y="2868930"/>
            <a:ext cx="59143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plt.xlabel("</a:t>
            </a:r>
            <a:r>
              <a:rPr kumimoji="1" lang="zh-CN" altLang="en-US"/>
              <a:t>时间</a:t>
            </a:r>
            <a:r>
              <a:rPr kumimoji="1" lang="en-US" altLang="zh-CN"/>
              <a:t>", fontproperties=my_font)</a:t>
            </a:r>
            <a:endParaRPr kumimoji="1" lang="en-US" altLang="zh-CN"/>
          </a:p>
          <a:p>
            <a:r>
              <a:rPr kumimoji="1" lang="en-US" altLang="zh-CN"/>
              <a:t>plt.ylabel("</a:t>
            </a:r>
            <a:r>
              <a:rPr kumimoji="1" lang="zh-CN" altLang="en-US"/>
              <a:t>温度</a:t>
            </a:r>
            <a:r>
              <a:rPr kumimoji="1" lang="en-US" altLang="zh-CN"/>
              <a:t>", fontproperties=my_font)</a:t>
            </a:r>
            <a:endParaRPr kumimoji="1" lang="en-US" altLang="zh-CN"/>
          </a:p>
          <a:p>
            <a:r>
              <a:rPr kumimoji="1" lang="en-US" altLang="zh-CN"/>
              <a:t>plt.title("</a:t>
            </a:r>
            <a:r>
              <a:rPr kumimoji="1" lang="zh-CN" altLang="en-US"/>
              <a:t>温度随时间的变化情况</a:t>
            </a:r>
            <a:r>
              <a:rPr kumimoji="1" lang="en-US" altLang="zh-CN"/>
              <a:t>", fontproperties=my_font)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/>
              <a:t>给图像添加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描述信息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2013626" y="1770434"/>
            <a:ext cx="5107020" cy="4055237"/>
            <a:chOff x="1358627" y="1209757"/>
            <a:chExt cx="6209491" cy="471319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36969" y="1342983"/>
              <a:ext cx="6031149" cy="4440605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457215" y="5553616"/>
              <a:ext cx="496111" cy="36933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58627" y="3193953"/>
              <a:ext cx="496111" cy="36933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47614" y="1209757"/>
              <a:ext cx="1592097" cy="36933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91055" y="1819072"/>
            <a:ext cx="65856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假设大家在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30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岁的时候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根据自己的实际情况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统计出来了从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11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岁到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30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岁每年交的女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男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朋友的数量如列表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请绘制出该数据的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折线图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以便分析自己每年交女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男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朋友的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数量走势</a:t>
            </a:r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[1,0,1,1,2,4,3,2,3,4,4,5,6,5,4,3,3,1,1,1]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要求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y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轴表示个数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x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轴表示岁数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比如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11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岁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,12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岁等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63445" y="1828597"/>
            <a:ext cx="6585626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假设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大家在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岁的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时候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根据自己的实际情况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统计出来了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你和你同桌各自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从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11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岁到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30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岁每年交的女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男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朋友的数量如列表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b,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请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在一个图中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绘制出该数据的折线图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以便比较自己和同桌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年间的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差异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同时分析每年交女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男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朋友的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数量走势</a:t>
            </a:r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[1,0,1,1,2,4,3,2,3,4,4,5,6,5,4,3,3,1,1,1]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b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[1,0,3,1,2,2,3,3,2,1,2,1,1,1,1,1,1,1,1,1]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要求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y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轴表示个数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x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轴表示岁数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比如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11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岁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,12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岁等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91055" y="1819072"/>
            <a:ext cx="6585626" cy="429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在上一个案例中如果大家希望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自定义绘制图形的风格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怎么办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6585" y="2626468"/>
            <a:ext cx="2526235" cy="36673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128" y="2737738"/>
            <a:ext cx="3378740" cy="2583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70C0"/>
                </a:solidFill>
              </a:rPr>
              <a:t>为什么要学习数据挖掘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738" y="1632834"/>
            <a:ext cx="3253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岗位需求：</a:t>
            </a:r>
            <a:endParaRPr kumimoji="1" lang="en-US" altLang="zh-CN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72" y="2332248"/>
            <a:ext cx="5295900" cy="1981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15" y="2204526"/>
            <a:ext cx="5694745" cy="4023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71600" y="1632374"/>
            <a:ext cx="6585626" cy="429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虽然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线条有了不一样的风格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但是读者还是不知道那条线是谁怎么办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1600" y="2485783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为每条线添加图例</a:t>
            </a:r>
            <a:endParaRPr kumimoji="1" lang="en-US" altLang="zh-CN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140" y="3298090"/>
            <a:ext cx="8297693" cy="14324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67" y="2386531"/>
            <a:ext cx="4152782" cy="3589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54580" y="764923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子画布（分开显示不同的内容）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3010" y="1783080"/>
            <a:ext cx="60131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plt.subplots(nrows=1, ncols=2, figsize=(20, 8), dpi=80)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r>
              <a:rPr kumimoji="1" lang="zh-CN" altLang="en-US"/>
              <a:t>指定有两个</a:t>
            </a:r>
            <a:r>
              <a:rPr kumimoji="1" lang="en-US" altLang="zh-CN"/>
              <a:t>axes</a:t>
            </a:r>
            <a:r>
              <a:rPr kumimoji="1" lang="zh-CN" altLang="en-US"/>
              <a:t>，共用</a:t>
            </a:r>
            <a:r>
              <a:rPr kumimoji="1" lang="en-US" altLang="zh-CN"/>
              <a:t>20</a:t>
            </a:r>
            <a:r>
              <a:rPr kumimoji="1" lang="zh-CN" altLang="en-US"/>
              <a:t>，</a:t>
            </a:r>
            <a:r>
              <a:rPr kumimoji="1" lang="en-US" altLang="zh-CN"/>
              <a:t>8</a:t>
            </a:r>
            <a:r>
              <a:rPr kumimoji="1" lang="zh-CN" altLang="en-US"/>
              <a:t>的</a:t>
            </a:r>
            <a:r>
              <a:rPr kumimoji="1" lang="en-US" altLang="zh-CN"/>
              <a:t>fig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返回</a:t>
            </a:r>
            <a:r>
              <a:rPr kumimoji="1" lang="en-US" altLang="zh-CN"/>
              <a:t>fig</a:t>
            </a:r>
            <a:r>
              <a:rPr kumimoji="1" lang="zh-CN" altLang="en-US"/>
              <a:t>对象和</a:t>
            </a:r>
            <a:r>
              <a:rPr kumimoji="1" lang="en-US" altLang="zh-CN"/>
              <a:t>ax</a:t>
            </a:r>
            <a:r>
              <a:rPr kumimoji="1" lang="zh-CN" altLang="en-US"/>
              <a:t>对象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0230" y="3542397"/>
            <a:ext cx="6013185" cy="253374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>
                <a:solidFill>
                  <a:srgbClr val="7030A0"/>
                </a:solidFill>
                <a:sym typeface="+mn-ea"/>
              </a:rPr>
              <a:t>添加文本注释</a:t>
            </a:r>
            <a:r>
              <a:rPr kumimoji="1" lang="en-US" altLang="zh-CN">
                <a:solidFill>
                  <a:srgbClr val="7030A0"/>
                </a:solidFill>
                <a:sym typeface="+mn-ea"/>
              </a:rPr>
              <a:t>(</a:t>
            </a:r>
            <a:r>
              <a:rPr kumimoji="1" lang="zh-CN" altLang="en-US">
                <a:solidFill>
                  <a:srgbClr val="7030A0"/>
                </a:solidFill>
                <a:sym typeface="+mn-ea"/>
              </a:rPr>
              <a:t>扩展</a:t>
            </a:r>
            <a:r>
              <a:rPr kumimoji="1" lang="en-US" altLang="zh-CN">
                <a:solidFill>
                  <a:srgbClr val="7030A0"/>
                </a:solidFill>
                <a:sym typeface="+mn-ea"/>
              </a:rPr>
              <a:t>)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91055" y="1611322"/>
            <a:ext cx="6585626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在上一个案例中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假设你希望在图中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标记出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自己和同桌交女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男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朋友最多的那一年所对应的数据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应该怎么做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?(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添加文本注释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plt.annotate(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        '最高点',  # 显示字符串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        xy=(23, 6),  # 箭头位置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        xytext=(26,6 ),  # 文本位置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        arrowprops=dict(facecolor='red', shrink=0.1, width=2)  # facecolor:箭头颜色；shrink:箭头的起始和结束位置两侧的空白大小；width:箭头宽度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    )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91055" y="2743014"/>
            <a:ext cx="658562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假设你打算把自己的统计结果发布到网上供人瞻仰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但是很担心自己的图片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被人盗用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你应该怎么做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?(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添加文字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水印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到图中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fig.text(0.4, 0.5, '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传智播客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',fontsize=40,color='gray',alpha=0.4)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9415" y="5311545"/>
            <a:ext cx="305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代码参考</a:t>
            </a:r>
            <a:r>
              <a:rPr kumimoji="1" lang="en-US" altLang="zh-CN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html</a:t>
            </a:r>
            <a:r>
              <a:rPr kumimoji="1" lang="zh-CN" altLang="en-US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课件的拓展</a:t>
            </a:r>
            <a:endParaRPr kumimoji="1" lang="zh-CN" altLang="en-US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rgbClr val="7030A0"/>
                </a:solidFill>
              </a:rPr>
              <a:t>增加版权意识</a:t>
            </a:r>
            <a:r>
              <a:rPr kumimoji="1" lang="en-US" altLang="zh-CN">
                <a:solidFill>
                  <a:srgbClr val="7030A0"/>
                </a:solidFill>
              </a:rPr>
              <a:t>(</a:t>
            </a:r>
            <a:r>
              <a:rPr kumimoji="1" lang="zh-CN" altLang="en-US">
                <a:solidFill>
                  <a:srgbClr val="7030A0"/>
                </a:solidFill>
              </a:rPr>
              <a:t>扩展</a:t>
            </a:r>
            <a:r>
              <a:rPr kumimoji="1" lang="en-US" altLang="zh-CN">
                <a:solidFill>
                  <a:srgbClr val="7030A0"/>
                </a:solidFill>
              </a:rPr>
              <a:t>)</a:t>
            </a:r>
            <a:endParaRPr kumimoji="1" lang="en-US" altLang="zh-CN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815103" y="2722746"/>
            <a:ext cx="6345917" cy="14034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呈现公司产品</a:t>
            </a:r>
            <a:r>
              <a:rPr kumimoji="1" lang="en-US" altLang="zh-CN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zh-CN" altLang="en-US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不同区域</a:t>
            </a:r>
            <a:r>
              <a:rPr kumimoji="1" lang="en-US" altLang="zh-CN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r>
              <a:rPr kumimoji="1" lang="zh-CN" altLang="en-US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每天活跃用户数</a:t>
            </a:r>
            <a:endParaRPr kumimoji="1" lang="en-US" altLang="zh-CN" sz="18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呈现</a:t>
            </a:r>
            <a:r>
              <a:rPr kumimoji="1" lang="en-US" altLang="zh-CN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app</a:t>
            </a:r>
            <a:r>
              <a:rPr kumimoji="1" lang="zh-CN" altLang="en-US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每天下载数量</a:t>
            </a:r>
            <a:endParaRPr kumimoji="1" lang="en-US" altLang="zh-CN" sz="18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呈现产品新功能上线后</a:t>
            </a:r>
            <a:r>
              <a:rPr kumimoji="1" lang="en-US" altLang="zh-CN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用户点击次数随时间的变化</a:t>
            </a:r>
            <a:endParaRPr kumimoji="1" lang="en-US" altLang="zh-CN" sz="18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呈现员工每天上下班</a:t>
            </a:r>
            <a:r>
              <a:rPr kumimoji="1" lang="zh-CN" altLang="en-US" sz="1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时间</a:t>
            </a:r>
            <a:endParaRPr kumimoji="1" lang="en-US" altLang="zh-CN" sz="18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 smtClean="0">
                <a:solidFill>
                  <a:srgbClr val="7030A0"/>
                </a:solidFill>
              </a:rPr>
              <a:t>折线图的更多应用场景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7030A0"/>
                </a:solidFill>
              </a:rPr>
              <a:t>总结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8370" y="1903460"/>
            <a:ext cx="5758774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绘制了折线图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plt.plot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设置了图片的大小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plt.figure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实现了图片的保存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plt.savefig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设置了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xy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轴上的刻度和字符串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xticks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解决了刻度稀疏和密集的问题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16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xticks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设置了标题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xy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轴的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lable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title,xlabel,ylabel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设置了字体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font_manager</a:t>
            </a:r>
            <a:r>
              <a:rPr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. 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fontProperties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在一个图上绘制多个图形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多次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plot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即可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增加子画布，分开显示图像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(plt.subplots)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为不同的图形添加图例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13464" y="290796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重要！</a:t>
            </a:r>
            <a:endParaRPr lang="zh-CN" altLang="en-US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13" y="1165861"/>
            <a:ext cx="4354327" cy="23966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3" y="3948781"/>
            <a:ext cx="4953536" cy="21662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0" y="1165861"/>
            <a:ext cx="4594860" cy="24029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4069380"/>
            <a:ext cx="4709160" cy="204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0173" y="658717"/>
            <a:ext cx="7159961" cy="636346"/>
          </a:xfrm>
        </p:spPr>
        <p:txBody>
          <a:bodyPr/>
          <a:lstStyle/>
          <a:p>
            <a:r>
              <a:rPr kumimoji="1" lang="zh-CN" altLang="en-US" dirty="0" err="1" smtClean="0">
                <a:solidFill>
                  <a:srgbClr val="0070C0"/>
                </a:solidFill>
              </a:rPr>
              <a:t>更多图形绘制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5668" y="2591449"/>
            <a:ext cx="600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matplotlib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能够绘制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折线图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散点图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直方图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箱线图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饼图等</a:t>
            </a:r>
            <a:endParaRPr kumimoji="1" lang="en-US" altLang="zh-CN" sz="16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但是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我们需要知道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不同的</a:t>
            </a:r>
            <a:r>
              <a:rPr kumimoji="1" lang="zh-CN" altLang="en-US" sz="1600" b="1" i="1" dirty="0" smtClean="0">
                <a:solidFill>
                  <a:srgbClr val="FFC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统计图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到底能够表示出什么</a:t>
            </a:r>
            <a:r>
              <a:rPr kumimoji="1" lang="en-US" altLang="zh-CN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以此来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决定选择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哪种</a:t>
            </a:r>
            <a:r>
              <a:rPr kumimoji="1" lang="zh-CN" altLang="en-US" sz="1600" b="1" i="1" dirty="0">
                <a:solidFill>
                  <a:srgbClr val="FFC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统计图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来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更直观的呈现</a:t>
            </a:r>
            <a:r>
              <a:rPr kumimoji="1" lang="zh-CN" altLang="en-US" sz="16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我们的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数据</a:t>
            </a:r>
            <a:endParaRPr kumimoji="1" lang="en-US" altLang="zh-CN" sz="16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sz="3200" dirty="0" smtClean="0">
                <a:solidFill>
                  <a:srgbClr val="7030A0"/>
                </a:solidFill>
              </a:rPr>
              <a:t>对比常用统计图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7228" y="1432440"/>
            <a:ext cx="67053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折线图</a:t>
            </a:r>
            <a:r>
              <a:rPr kumimoji="1" lang="en-US" altLang="zh-CN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以折线的</a:t>
            </a:r>
            <a:r>
              <a:rPr lang="zh-CN" altLang="en-US" sz="1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上升或下降来表示统计数量的增减变化的统计</a:t>
            </a: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图</a:t>
            </a:r>
            <a:endParaRPr lang="en-US" altLang="zh-CN" sz="1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特点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能够显示数据的变化趋势，反映事物的变化情况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。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变化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直方图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由</a:t>
            </a:r>
            <a:r>
              <a:rPr lang="zh-CN" altLang="en-US" sz="1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一系列高度不等的纵向条纹或线段表示数据分布的情况。 </a:t>
            </a:r>
            <a:endParaRPr lang="en-US" altLang="zh-CN" sz="1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一般用横轴表示数据范围，</a:t>
            </a:r>
            <a:r>
              <a:rPr lang="zh-CN" altLang="en-US" sz="1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纵轴表示分布情况</a:t>
            </a: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。</a:t>
            </a:r>
            <a:endParaRPr lang="en-US" altLang="zh-CN" sz="1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特点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绘制</a:t>
            </a:r>
            <a:r>
              <a:rPr kumimoji="1"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连</a:t>
            </a:r>
            <a:r>
              <a:rPr kumimoji="1" lang="zh-CN" altLang="en-US" sz="1400" b="1" i="1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续性</a:t>
            </a:r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的数据展示一组或者多组数据的分布状况</a:t>
            </a:r>
            <a:r>
              <a:rPr kumimoji="1"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统计</a:t>
            </a:r>
            <a:r>
              <a:rPr kumimoji="1"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条形图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lang="zh-CN" altLang="en-US" sz="1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排列在工作表的列或行中的数据可以绘制到条形图中</a:t>
            </a: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。</a:t>
            </a:r>
            <a:endParaRPr lang="en-US" altLang="zh-CN" sz="1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特点</a:t>
            </a:r>
            <a:r>
              <a:rPr lang="en-US" altLang="zh-CN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绘制</a:t>
            </a: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连</a:t>
            </a:r>
            <a:r>
              <a:rPr kumimoji="1" lang="zh-CN" altLang="en-US" sz="1400" b="1" i="1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离散</a:t>
            </a: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的数据</a:t>
            </a:r>
            <a:r>
              <a:rPr kumimoji="1"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能够一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眼看出各个数据的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大小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比较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数据之间的差别</a:t>
            </a: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。</a:t>
            </a:r>
            <a:r>
              <a:rPr lang="en-US" altLang="zh-CN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统计</a:t>
            </a:r>
            <a:r>
              <a:rPr lang="en-US" altLang="zh-CN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sz="1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散点图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lang="zh-CN" altLang="en-US" sz="1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用两组数据构成多个坐标点，考察坐标点的</a:t>
            </a: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分布</a:t>
            </a:r>
            <a:r>
              <a:rPr lang="en-US" altLang="zh-CN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lang="zh-CN" altLang="en-US" sz="1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判断两</a:t>
            </a: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变量</a:t>
            </a:r>
            <a:endParaRPr lang="en-US" altLang="zh-CN" sz="1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之间是否存</a:t>
            </a:r>
            <a:r>
              <a:rPr lang="zh-CN" altLang="en-US" sz="1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在某种关联或总结坐标点的分布模式</a:t>
            </a:r>
            <a:r>
              <a:rPr lang="zh-CN" altLang="en-US" sz="1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。</a:t>
            </a:r>
            <a:endParaRPr lang="en-US" altLang="zh-CN" sz="1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特点</a:t>
            </a:r>
            <a:r>
              <a:rPr kumimoji="1" lang="en-US" altLang="zh-CN" sz="1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判断变量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之间是否存在数量关联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趋势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展示离群点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分布规律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 smtClean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193" y="2417994"/>
            <a:ext cx="1201366" cy="12013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50" y="1274088"/>
            <a:ext cx="1691418" cy="1030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377" y="3428613"/>
            <a:ext cx="1426994" cy="1413378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6275023" y="4841991"/>
            <a:ext cx="1441983" cy="1439694"/>
            <a:chOff x="6275023" y="4841991"/>
            <a:chExt cx="1441983" cy="143969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5023" y="4841991"/>
              <a:ext cx="1441983" cy="143969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496648" y="5126475"/>
              <a:ext cx="36000" cy="36000"/>
            </a:xfrm>
            <a:prstGeom prst="rect">
              <a:avLst/>
            </a:prstGeom>
            <a:solidFill>
              <a:srgbClr val="008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绘制散点图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88733" y="1741252"/>
            <a:ext cx="7681335" cy="42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假设通过爬虫你获取到了北京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2016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年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3,10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月份每天白天的最高气温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分别位于列表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a,b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),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那么此时如何寻找出气温和随时间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天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变化的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某种规律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altLang="zh-CN" sz="1400" dirty="0">
                <a:latin typeface="PingFang SC" charset="-122"/>
                <a:ea typeface="PingFang SC" charset="-122"/>
                <a:cs typeface="PingFang SC" charset="-122"/>
              </a:rPr>
              <a:t>[11,17,16,6,12,15,14,17,14,17,18,21,12,15,14,17,18,21,16,17,20,17,15,16,18,19,21,26,23,24,22]</a:t>
            </a:r>
            <a:endParaRPr kumimoji="1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b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[</a:t>
            </a:r>
            <a:r>
              <a:rPr kumimoji="1" lang="is-IS" altLang="zh-CN" sz="1400" dirty="0">
                <a:latin typeface="PingFang SC" charset="-122"/>
                <a:ea typeface="PingFang SC" charset="-122"/>
                <a:cs typeface="PingFang SC" charset="-122"/>
              </a:rPr>
              <a:t>26,26,28,19,21,17,16,19,18,20,20,19,22,23,17,20,21,20,22,15,11,15,5,13,17,10,11,13,12,13,6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]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plt.scatter(x,y)</a:t>
            </a:r>
            <a:endParaRPr kumimoji="1" lang="en-US" altLang="zh-CN" sz="14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数据来源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 http://</a:t>
            </a:r>
            <a:r>
              <a:rPr kumimoji="1"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lishi.tianqi.com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beijing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index.html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990" y="911662"/>
            <a:ext cx="7018020" cy="518938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278138" y="2068558"/>
            <a:ext cx="4568674" cy="9859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不同条件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维度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之间的内在关联关系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观察数据的离散聚合程度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散点图的更多应用场景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绘制条形图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66153" y="1585609"/>
            <a:ext cx="61478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假设你获取到了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2017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年内地电影票房前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的电影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列表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和电影票房数据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列表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b),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那么如何更加直观的展示该数据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["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战狼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2","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速度与激情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8","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功夫瑜伽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西游伏妖篇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变形金刚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5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：最后的骑士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摔跤吧！爸爸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加勒比海盗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5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：死无对证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金刚：骷髅岛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极限特工：终极回归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生化危机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6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：终章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乘风破浪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神偷奶爸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3","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智取威虎山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大闹天竺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金刚狼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：殊死一战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蜘蛛侠：英雄归来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悟空传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银河护卫队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2","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情圣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新木乃伊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",]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b=[56.01,26.94,17.53,16.49,15.45,12.96,11.8,11.61,11.28,11.12,10.49,10.3,8.75,7.55,7.32,6.99,6.88,6.86,6.58,6.23]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单位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亿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数据来源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: http://58921.com/</a:t>
            </a:r>
            <a:r>
              <a:rPr kumimoji="1" lang="en-US" altLang="zh-CN" sz="1200" dirty="0" err="1">
                <a:latin typeface="PingFang SC" charset="-122"/>
                <a:ea typeface="PingFang SC" charset="-122"/>
                <a:cs typeface="PingFang SC" charset="-122"/>
              </a:rPr>
              <a:t>alltime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/2017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绘制条形图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842" y="1371599"/>
            <a:ext cx="5127416" cy="41439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107" y="2178995"/>
            <a:ext cx="4483893" cy="1507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绘制条形图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15956" y="1789889"/>
            <a:ext cx="683273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假设你知道了列表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中电影分别在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2017-09-14(b_14), 2017-09-15(b_15), 2017-09-16(b_16)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三天的票房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为了展示列表中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电影本身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的票房以及同其他电影的数据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对比情况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应该如何更加直观的呈现该数据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= ["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猩球崛起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：终极之战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敦刻尔克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蜘蛛侠：英雄归来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","</a:t>
            </a:r>
            <a:r>
              <a:rPr kumimoji="1" lang="zh-CN" altLang="en-US" sz="1200" dirty="0">
                <a:latin typeface="PingFang SC" charset="-122"/>
                <a:ea typeface="PingFang SC" charset="-122"/>
                <a:cs typeface="PingFang SC" charset="-122"/>
              </a:rPr>
              <a:t>战狼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"]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b_16 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= [15746,312,4497,319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b_15 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= 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[12357,156,2045,168]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b_14 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= [2358,399,2358,362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数据来源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: http://</a:t>
            </a:r>
            <a:r>
              <a:rPr kumimoji="1" lang="en-US" altLang="zh-CN" sz="1200" dirty="0" err="1">
                <a:latin typeface="PingFang SC" charset="-122"/>
                <a:ea typeface="PingFang SC" charset="-122"/>
                <a:cs typeface="PingFang SC" charset="-122"/>
              </a:rPr>
              <a:t>www.cbooo.cn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200" dirty="0" err="1">
                <a:latin typeface="PingFang SC" charset="-122"/>
                <a:ea typeface="PingFang SC" charset="-122"/>
                <a:cs typeface="PingFang SC" charset="-122"/>
              </a:rPr>
              <a:t>movieday</a:t>
            </a:r>
            <a:endParaRPr kumimoji="1" lang="zh-CN" altLang="en-US" sz="1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绘制条形图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015" y="2076303"/>
            <a:ext cx="7742071" cy="15735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31" y="1203623"/>
            <a:ext cx="4092167" cy="4888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95148" y="2938969"/>
            <a:ext cx="308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数量统计</a:t>
            </a: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用户数量分析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业务对比</a:t>
            </a: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条形图的应用场景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绘制直方图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22962" y="1614791"/>
            <a:ext cx="701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假设你获取了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250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部电影的时长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列表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),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希望统计出这些电影时长的分布状态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比如时长为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100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分钟到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120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分钟电影的数量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出现的频率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等信息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你应该如何呈现这些数据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2962" y="2941477"/>
            <a:ext cx="7821038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a=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[131,  98, 125, 131, 124, 139, 131, 117, 128, 108, 135, 138, 131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, </a:t>
            </a:r>
            <a:r>
              <a:rPr lang="fi-FI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102</a:t>
            </a:r>
            <a:r>
              <a:rPr lang="fi-FI" altLang="zh-CN" sz="1100" dirty="0">
                <a:latin typeface="PingFang SC" charset="-122"/>
                <a:ea typeface="PingFang SC" charset="-122"/>
                <a:cs typeface="PingFang SC" charset="-122"/>
              </a:rPr>
              <a:t>, 107, 114, 119, 128, 121, 142, 127, 130, 124, 101, 110, 116</a:t>
            </a:r>
            <a:r>
              <a:rPr lang="fi-FI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117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110, 128, 128, 115,  99, 136, 126, 134,  95, 138, 117,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111,78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132, 124, 113, 150, 110, 117,  86,  95, 144, 105, 126,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130,126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130, 126, 116, 123, 106, 112, 138, 123,  86, 101,  99,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136,123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117, 119, 105, 137, 123, 128, 125, 104, 109, 134, 125,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127,105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120, 107, 129, 116, 108, 132, 103, 136, 118, 102, 120,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114,105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115, 132, 145, 119, 121, 112, 139, 125, 138, 109, 132,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134,156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106, 117, 127, 144, 139, 139, 119, 140,  83, 110,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102</a:t>
            </a:r>
            <a:r>
              <a:rPr lang="en-US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123,107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143, 115, 136, 118, 139, 123, 112, 118, 125, 109, 119,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133,112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114, 122, 109, 106, 123, 116, 131, 127, 115, 118, 112,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135,115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146, 137, 116, 103, 144,  83, 123, 111, 110, 111, 100,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154,136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100, 118, 119, 133, 134, 106, 129, 126, 110, 111, 109,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141,120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117, 106, 149, 122, 122, 110, 118, 127, 121, 114, 125,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126,114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140, 103, 130, 141, 117, 106, 114, 121, 114, 133, 137, 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92,121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112, 146,  97, 137, 105,  98, 117, 112,  81,  97, 139,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113,134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106, 144, 110, 137, 137, 111, 104, 117, 100, 111, 101,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110,</a:t>
            </a:r>
            <a:r>
              <a:rPr lang="fi-FI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105</a:t>
            </a:r>
            <a:r>
              <a:rPr lang="fi-FI" altLang="zh-CN" sz="1100" dirty="0">
                <a:latin typeface="PingFang SC" charset="-122"/>
                <a:ea typeface="PingFang SC" charset="-122"/>
                <a:cs typeface="PingFang SC" charset="-122"/>
              </a:rPr>
              <a:t>, 129, 137, 112, 120, 113, 133, 112,  83,  94, 146, 133, </a:t>
            </a:r>
            <a:r>
              <a:rPr lang="fi-FI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101,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131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116, 111,  84, 137, 115, 122, 106, 144, 109, 123, 116, </a:t>
            </a:r>
            <a:r>
              <a:rPr lang="cs-CZ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111,111</a:t>
            </a:r>
            <a:r>
              <a:rPr lang="cs-CZ" altLang="zh-CN" sz="1100" dirty="0">
                <a:latin typeface="PingFang SC" charset="-122"/>
                <a:ea typeface="PingFang SC" charset="-122"/>
                <a:cs typeface="PingFang SC" charset="-122"/>
              </a:rPr>
              <a:t>, 133, 150]</a:t>
            </a:r>
            <a:endParaRPr kumimoji="1" lang="zh-CN" altLang="en-US" sz="11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绘制直方图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2410" y="1252599"/>
            <a:ext cx="5720547" cy="31735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97" y="4475077"/>
            <a:ext cx="5077838" cy="1742395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812329" y="4426101"/>
            <a:ext cx="2752927" cy="1647968"/>
            <a:chOff x="325946" y="4324815"/>
            <a:chExt cx="2752927" cy="1647968"/>
          </a:xfrm>
        </p:grpSpPr>
        <p:grpSp>
          <p:nvGrpSpPr>
            <p:cNvPr id="10" name="组 9"/>
            <p:cNvGrpSpPr/>
            <p:nvPr/>
          </p:nvGrpSpPr>
          <p:grpSpPr>
            <a:xfrm>
              <a:off x="325946" y="4324815"/>
              <a:ext cx="2752927" cy="1505952"/>
              <a:chOff x="5997173" y="1484161"/>
              <a:chExt cx="2752927" cy="1505952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5704" y="2144287"/>
                <a:ext cx="2159676" cy="845826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5997173" y="1484161"/>
                <a:ext cx="2752927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 smtClean="0">
                    <a:latin typeface="PingFang SC" charset="-122"/>
                    <a:ea typeface="PingFang SC" charset="-122"/>
                    <a:cs typeface="PingFang SC" charset="-122"/>
                  </a:rPr>
                  <a:t>把</a:t>
                </a:r>
                <a:r>
                  <a:rPr kumimoji="1" lang="zh-CN" altLang="en-US" sz="140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数据分为多少组</a:t>
                </a:r>
                <a:r>
                  <a:rPr kumimoji="1" lang="zh-CN" altLang="en-US" sz="1400" dirty="0" smtClean="0">
                    <a:latin typeface="PingFang SC" charset="-122"/>
                    <a:ea typeface="PingFang SC" charset="-122"/>
                    <a:cs typeface="PingFang SC" charset="-122"/>
                  </a:rPr>
                  <a:t>进行统计</a:t>
                </a:r>
                <a:r>
                  <a:rPr kumimoji="1" lang="en-US" altLang="zh-CN" sz="1400" dirty="0" smtClean="0">
                    <a:latin typeface="PingFang SC" charset="-122"/>
                    <a:ea typeface="PingFang SC" charset="-122"/>
                    <a:cs typeface="PingFang SC" charset="-122"/>
                  </a:rPr>
                  <a:t>???</a:t>
                </a:r>
                <a:endParaRPr kumimoji="1" lang="en-US" altLang="zh-CN" sz="1400" dirty="0" smtClean="0">
                  <a:latin typeface="PingFang SC" charset="-122"/>
                  <a:ea typeface="PingFang SC" charset="-122"/>
                  <a:cs typeface="PingFang SC" charset="-122"/>
                </a:endParaRPr>
              </a:p>
              <a:p>
                <a:r>
                  <a:rPr kumimoji="1" lang="zh-CN" altLang="en-US" sz="105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组数要适当</a:t>
                </a:r>
                <a:r>
                  <a:rPr kumimoji="1" lang="en-US" altLang="zh-CN" sz="105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,</a:t>
                </a:r>
                <a:r>
                  <a:rPr kumimoji="1" lang="zh-CN" altLang="en-US" sz="105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太少会有较大的统计误差</a:t>
                </a:r>
                <a:r>
                  <a:rPr kumimoji="1" lang="en-US" altLang="zh-CN" sz="105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,</a:t>
                </a:r>
                <a:r>
                  <a:rPr kumimoji="1" lang="zh-CN" altLang="en-US" sz="105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大多规律不明显</a:t>
                </a:r>
                <a:endParaRPr kumimoji="1" lang="zh-CN" altLang="en-US" sz="1050" dirty="0">
                  <a:solidFill>
                    <a:srgbClr val="FF0000"/>
                  </a:solidFill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0273" y="5667713"/>
              <a:ext cx="620660" cy="30507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424964" y="5629119"/>
              <a:ext cx="7370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 err="1" smtClean="0"/>
                <a:t>bin_width</a:t>
              </a:r>
              <a:endParaRPr kumimoji="1" lang="zh-CN" altLang="en-US" sz="8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那么问题来了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66153" y="1585609"/>
            <a:ext cx="6673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在美国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2004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年人口普查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发现有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124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million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的人在离家相对较远的地方工作。根据他们从家到上班地点所需要的时间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通过抽样统计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最后一列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出了下表的数据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这些数据能够绘制成直方图么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153" y="2490281"/>
            <a:ext cx="2118944" cy="26556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50043" y="2664141"/>
            <a:ext cx="519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interval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[0,5,10,15,20,25,30,35,40,45,60,90]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width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[5,5,5,5,5,5,5,5,5,15,30,60]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quantity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[836,2737,3723,3926,3596,1438,3273,642,824,613,215,47]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数据来源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:https://</a:t>
            </a:r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en.wikipedia.org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/wiki/Histogram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普查报告地址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:https://</a:t>
            </a:r>
            <a:r>
              <a:rPr kumimoji="1" lang="en-US" altLang="zh-CN" sz="1200" dirty="0" err="1">
                <a:latin typeface="PingFang SC" charset="-122"/>
                <a:ea typeface="PingFang SC" charset="-122"/>
                <a:cs typeface="PingFang SC" charset="-122"/>
              </a:rPr>
              <a:t>www.census.gov</a:t>
            </a:r>
            <a:r>
              <a:rPr kumimoji="1"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/prod/2004pubs/c2kbr-33.pdf</a:t>
            </a:r>
            <a:endParaRPr kumimoji="1" lang="zh-CN" altLang="en-US" sz="1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/>
              <a:t>绘制直方图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02341" y="1890888"/>
            <a:ext cx="603506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前面的问题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问的是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什么呢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    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问的是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哪些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数据能够绘制直方图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前面的问题中给出的数据都是统计之后的数据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所以为了达到直方图的效果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需要绘制条形图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所以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一般来说能够使用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plt.hist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方法的的是那些没有统计过的数据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255" y="903630"/>
            <a:ext cx="3253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公司利用现有数据获得价值</a:t>
            </a:r>
            <a:endParaRPr kumimoji="1" lang="en-US" altLang="zh-CN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7467" y="1663670"/>
            <a:ext cx="6956385" cy="3900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/>
              <a:t>直方图</a:t>
            </a:r>
            <a:r>
              <a:rPr kumimoji="1" lang="zh-CN" altLang="en-US" dirty="0"/>
              <a:t>更多应用场景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12460" y="1988165"/>
            <a:ext cx="3852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用户的年龄分布状态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一段时间内用户点击次数的分布状态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用户活跃时间的分布状态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81" y="811530"/>
            <a:ext cx="3103836" cy="552069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7030A0"/>
                </a:solidFill>
              </a:rPr>
              <a:t>效果</a:t>
            </a:r>
            <a:endParaRPr kumimoji="1" lang="zh-CN" altLang="en-US">
              <a:solidFill>
                <a:srgbClr val="7030A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1537859"/>
            <a:ext cx="6789420" cy="474048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7030A0"/>
                </a:solidFill>
              </a:rPr>
              <a:t>饼图</a:t>
            </a:r>
            <a:r>
              <a:rPr kumimoji="1" lang="en-US" altLang="zh-CN">
                <a:solidFill>
                  <a:srgbClr val="7030A0"/>
                </a:solidFill>
              </a:rPr>
              <a:t>API</a:t>
            </a:r>
            <a:endParaRPr kumimoji="1" lang="zh-CN" altLang="en-US">
              <a:solidFill>
                <a:srgbClr val="7030A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9304" y="4219076"/>
            <a:ext cx="74660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movie_name = ['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雷神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3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：诸神黄昏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正义联盟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东方快车谋杀案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寻梦环游记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全球风暴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降魔传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追捕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七十七天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密战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狂兽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','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其它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']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place_count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=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[60605,54546,45819,28243,13270,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9945,7679,6799,6101,4621,20105]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89304" y="1310897"/>
            <a:ext cx="521809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plt.pie(x,</a:t>
            </a:r>
            <a:r>
              <a:rPr kumimoji="1" lang="zh-CN" altLang="en-US" sz="240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en-US" altLang="zh-CN" sz="240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labels=,autopct=,colors)</a:t>
            </a:r>
            <a:endParaRPr kumimoji="1" lang="en-US" altLang="zh-CN" sz="240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x: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数量，自动算百分比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labels: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每部分名称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autopct: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占比显示指定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%3.2f%%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colors: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每部分颜色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['b','r','g','y','c','m','y','k','c','g','g']</a:t>
            </a:r>
            <a:endParaRPr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plt.axis('equal')</a:t>
            </a:r>
            <a:r>
              <a:rPr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#</a:t>
            </a:r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保证画出来的是圆的</a:t>
            </a:r>
            <a:endParaRPr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plt.legend(loc=):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显示描述信息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pPr lvl="0"/>
            <a:r>
              <a:rPr kumimoji="1" lang="en-US" altLang="zh-CN" dirty="0" err="1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使用的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流程</a:t>
            </a:r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50205" y="1828800"/>
            <a:ext cx="3005846" cy="15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明确问题</a:t>
            </a:r>
            <a:endParaRPr kumimoji="1"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800100" lvl="1" indent="-34290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选择图形的呈现方式</a:t>
            </a:r>
            <a:endParaRPr kumimoji="1"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800100" lvl="1" indent="-34290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准备数据</a:t>
            </a:r>
            <a:endParaRPr kumimoji="1"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800100" lvl="1" indent="-34290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绘图和图形完善</a:t>
            </a:r>
            <a:endParaRPr kumimoji="1"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91664" y="1734759"/>
            <a:ext cx="5449366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应该选择那种图形来呈现数据</a:t>
            </a:r>
            <a:endParaRPr kumimoji="1" lang="en-US" altLang="zh-CN" sz="20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plt.plot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x,y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20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plt.bar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x,y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20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plt.hist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data,bins,normed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20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plt.pie(x,labels,autopct,colors)</a:t>
            </a:r>
            <a:endParaRPr kumimoji="1" lang="en-US" altLang="zh-CN" sz="20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plt.scatter</a:t>
            </a:r>
            <a:r>
              <a:rPr kumimoji="1" lang="en-US" altLang="zh-CN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20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x,y</a:t>
            </a:r>
            <a:r>
              <a:rPr kumimoji="1" lang="en-US" altLang="zh-CN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r>
              <a:rPr kumimoji="1" lang="zh-CN" altLang="en-US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#</a:t>
            </a:r>
            <a:r>
              <a:rPr kumimoji="1" lang="zh-CN" altLang="en-US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散点图</a:t>
            </a:r>
            <a:endParaRPr kumimoji="1" lang="en-US" altLang="zh-CN" sz="20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xticks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和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yticks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的设置</a:t>
            </a:r>
            <a:endParaRPr kumimoji="1" lang="en-US" altLang="zh-CN" sz="20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label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和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title,grid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的设置</a:t>
            </a:r>
            <a:endParaRPr kumimoji="1" lang="en-US" altLang="zh-CN" sz="20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绘图的大小和保存图片</a:t>
            </a:r>
            <a:endParaRPr kumimoji="1" lang="en-US" altLang="zh-CN" sz="20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matplotlib</a:t>
            </a:r>
            <a:r>
              <a:rPr kumimoji="1" lang="zh-CN" altLang="en-US"/>
              <a:t>使用总结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en-US" altLang="zh-CN" sz="3200" dirty="0" err="1" smtClean="0">
                <a:solidFill>
                  <a:schemeClr val="accent6"/>
                </a:solidFill>
              </a:rPr>
              <a:t>matplotlib</a:t>
            </a:r>
            <a:r>
              <a:rPr kumimoji="1" lang="zh-CN" altLang="en-US" sz="3200" dirty="0" smtClean="0">
                <a:solidFill>
                  <a:schemeClr val="accent6"/>
                </a:solidFill>
              </a:rPr>
              <a:t>更多的图形样式</a:t>
            </a:r>
            <a:endParaRPr kumimoji="1" lang="zh-CN" altLang="en-US" sz="3200" dirty="0">
              <a:solidFill>
                <a:schemeClr val="accent6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8070" y="2747651"/>
            <a:ext cx="7335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kumimoji="1" lang="en-US" altLang="zh-CN" sz="20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matplotlib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支持的图形是非常多的，如果有其需求，我们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可以查看一下</a:t>
            </a:r>
            <a:r>
              <a:rPr kumimoji="1" lang="en-US" altLang="zh-CN" sz="20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url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地址：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		http</a:t>
            </a:r>
            <a:r>
              <a:rPr kumimoji="1" lang="en-US" altLang="zh-CN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://</a:t>
            </a:r>
            <a:r>
              <a:rPr kumimoji="1" lang="en-US" altLang="zh-CN" sz="20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matplotlib.org</a:t>
            </a:r>
            <a:r>
              <a:rPr kumimoji="1" lang="en-US" altLang="zh-CN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/gallery/</a:t>
            </a:r>
            <a:r>
              <a:rPr kumimoji="1" lang="en-US" altLang="zh-CN" sz="20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index.html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733" y="567277"/>
            <a:ext cx="7159961" cy="636346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更多的绘图工具</a:t>
            </a:r>
            <a:endParaRPr kumimoji="1"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7266" y="1785587"/>
            <a:ext cx="46315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plotly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可视化工具中的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github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相比于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matplotlib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更加简单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图形更加漂亮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同时兼容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matplotlib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和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使用用法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简单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,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照着文档写即可</a:t>
            </a: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文档地址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en-US" altLang="zh-CN" sz="2400" i="1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https</a:t>
            </a:r>
            <a:r>
              <a:rPr kumimoji="1" lang="en-US" altLang="zh-CN" sz="2400" i="1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://</a:t>
            </a:r>
            <a:r>
              <a:rPr kumimoji="1" lang="en-US" altLang="zh-CN" sz="2400" i="1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plot.ly</a:t>
            </a:r>
            <a:r>
              <a:rPr kumimoji="1" lang="en-US" altLang="zh-CN" sz="2400" i="1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/python/</a:t>
            </a:r>
            <a:endParaRPr kumimoji="1" lang="en-US" altLang="zh-CN" sz="2400" i="1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918" y="1510832"/>
            <a:ext cx="7040880" cy="49487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3300" y="97651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显示股票价格</a:t>
            </a:r>
            <a:r>
              <a:rPr kumimoji="1" lang="en-US" altLang="zh-CN"/>
              <a:t>K</a:t>
            </a:r>
            <a:r>
              <a:rPr kumimoji="1" lang="zh-CN" altLang="en-US"/>
              <a:t>线图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3069" y="70336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作业：</a:t>
            </a:r>
            <a:endParaRPr kumimoji="1" lang="zh-CN" alt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7290" y="3108960"/>
            <a:ext cx="7149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zh-CN" altLang="en-US"/>
              <a:t>matplotlib.finance.candlestick_ochl(axes, day, width=0.5, colorup='r', </a:t>
            </a:r>
            <a:endParaRPr kumimoji="1" lang="zh-CN" alt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zh-CN" altLang="en-US"/>
              <a:t>colordown='g')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什么是数据挖掘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92124" y="2759115"/>
            <a:ext cx="5735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数据挖掘的实际工作是对大规模数据进行自动或半自动的分析，以提取过去未知的有价值的潜在信息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</a:rPr>
              <a:t>特点：数据挖掘需要用到大部分机器学习方法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7230" y="132588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获取数据代码：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7240" y="2343150"/>
            <a:ext cx="806831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data = pd.read_hdf("./data/day/day_open.h5")[:100]</a:t>
            </a:r>
            <a:endParaRPr kumimoji="1" lang="en-US" altLang="zh-CN"/>
          </a:p>
          <a:p>
            <a:r>
              <a:rPr kumimoji="1" lang="en-US" altLang="zh-CN"/>
              <a:t>data1 = pd.read_hdf("./data/day/day_close.h5")[:100]</a:t>
            </a:r>
            <a:endParaRPr kumimoji="1" lang="en-US" altLang="zh-CN"/>
          </a:p>
          <a:p>
            <a:r>
              <a:rPr kumimoji="1" lang="en-US" altLang="zh-CN"/>
              <a:t>data2 = pd.read_hdf("./data/day/day_high.h5")[:100]</a:t>
            </a:r>
            <a:endParaRPr kumimoji="1" lang="en-US" altLang="zh-CN"/>
          </a:p>
          <a:p>
            <a:r>
              <a:rPr kumimoji="1" lang="en-US" altLang="zh-CN"/>
              <a:t>data3 = pd.read_hdf("./data/day/day_low.h5")[:100]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day = pd.concat([data["000001.SZ"], data1["000001.SZ"], data2["000001.SZ"],</a:t>
            </a:r>
            <a:endParaRPr kumimoji="1" lang="en-US" altLang="zh-CN"/>
          </a:p>
          <a:p>
            <a:r>
              <a:rPr kumimoji="1" lang="en-US" altLang="zh-CN"/>
              <a:t>data3["000001.SZ"]], axis=1)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day.columns = ["open", "close", "high", "low"]</a:t>
            </a:r>
            <a:endParaRPr kumimoji="1" lang="en-US" altLang="zh-CN"/>
          </a:p>
          <a:p>
            <a:r>
              <a:rPr kumimoji="1" lang="en-US" altLang="zh-CN"/>
              <a:t>day = day.reset_index().values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2" y="930212"/>
            <a:ext cx="7801337" cy="53151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8966</Words>
  <Application>WPS 演示</Application>
  <PresentationFormat>全屏显示(4:3)</PresentationFormat>
  <Paragraphs>507</Paragraphs>
  <Slides>80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5" baseType="lpstr">
      <vt:lpstr>Arial</vt:lpstr>
      <vt:lpstr>宋体</vt:lpstr>
      <vt:lpstr>Wingdings</vt:lpstr>
      <vt:lpstr>Eurostile</vt:lpstr>
      <vt:lpstr>Hiragino Sans GB W3</vt:lpstr>
      <vt:lpstr>微软雅黑</vt:lpstr>
      <vt:lpstr>PingFang SC</vt:lpstr>
      <vt:lpstr>Arial Unicode MS</vt:lpstr>
      <vt:lpstr>Calibri</vt:lpstr>
      <vt:lpstr>华文宋体</vt:lpstr>
      <vt:lpstr>PingFang SC Semibold</vt:lpstr>
      <vt:lpstr>Wingdings</vt:lpstr>
      <vt:lpstr>华文仿宋</vt:lpstr>
      <vt:lpstr>Segoe Print</vt:lpstr>
      <vt:lpstr>1_Office 主题</vt:lpstr>
      <vt:lpstr>PowerPoint 演示文稿</vt:lpstr>
      <vt:lpstr>课程概要</vt:lpstr>
      <vt:lpstr>第一天课程</vt:lpstr>
      <vt:lpstr>PowerPoint 演示文稿</vt:lpstr>
      <vt:lpstr>为什么要学习数据挖掘</vt:lpstr>
      <vt:lpstr>PowerPoint 演示文稿</vt:lpstr>
      <vt:lpstr>PowerPoint 演示文稿</vt:lpstr>
      <vt:lpstr>什么是数据挖掘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数据挖掘的流程</vt:lpstr>
      <vt:lpstr>数据挖掘基础定位以及目标</vt:lpstr>
      <vt:lpstr>环境安装</vt:lpstr>
      <vt:lpstr>工具介绍</vt:lpstr>
      <vt:lpstr>PowerPoint 演示文稿</vt:lpstr>
      <vt:lpstr>jupyter notebook简单操作演示</vt:lpstr>
      <vt:lpstr>数据可视化工具matplotlib</vt:lpstr>
      <vt:lpstr>PowerPoint 演示文稿</vt:lpstr>
      <vt:lpstr>为什么要学习matplotlib</vt:lpstr>
      <vt:lpstr>PowerPoint 演示文稿</vt:lpstr>
      <vt:lpstr>什么是matplotlib</vt:lpstr>
      <vt:lpstr>matplotlib架构</vt:lpstr>
      <vt:lpstr>Backend层</vt:lpstr>
      <vt:lpstr>Artist层</vt:lpstr>
      <vt:lpstr>Scripting层</vt:lpstr>
      <vt:lpstr>matplotlib基本要点</vt:lpstr>
      <vt:lpstr>PowerPoint 演示文稿</vt:lpstr>
      <vt:lpstr>PowerPoint 演示文稿</vt:lpstr>
      <vt:lpstr>PowerPoint 演示文稿</vt:lpstr>
      <vt:lpstr>动手</vt:lpstr>
      <vt:lpstr>加入更多的效果</vt:lpstr>
      <vt:lpstr>设置图形大小以及保存图片</vt:lpstr>
      <vt:lpstr>设置图片大小</vt:lpstr>
      <vt:lpstr>调整X或者Y轴上的刻度</vt:lpstr>
      <vt:lpstr>调整X或者Y轴上的刻度</vt:lpstr>
      <vt:lpstr>调整X或者Y轴上的刻度</vt:lpstr>
      <vt:lpstr>调整X或者Y轴上的刻度</vt:lpstr>
      <vt:lpstr>中文显示解决方法</vt:lpstr>
      <vt:lpstr>设置中文显示</vt:lpstr>
      <vt:lpstr>设置中文显示</vt:lpstr>
      <vt:lpstr>中文显示解决方法-终极</vt:lpstr>
      <vt:lpstr>增加标题、x轴y轴描述信息</vt:lpstr>
      <vt:lpstr>给图像添加描述信息</vt:lpstr>
      <vt:lpstr>动手</vt:lpstr>
      <vt:lpstr>动手</vt:lpstr>
      <vt:lpstr>动手</vt:lpstr>
      <vt:lpstr>动手</vt:lpstr>
      <vt:lpstr>PowerPoint 演示文稿</vt:lpstr>
      <vt:lpstr>添加文本注释(扩展)</vt:lpstr>
      <vt:lpstr>增加版权意识(扩展)</vt:lpstr>
      <vt:lpstr>折线图的更多应用场景</vt:lpstr>
      <vt:lpstr>总结</vt:lpstr>
      <vt:lpstr>PowerPoint 演示文稿</vt:lpstr>
      <vt:lpstr>更多图形绘制</vt:lpstr>
      <vt:lpstr>对比常用统计图</vt:lpstr>
      <vt:lpstr>绘制散点图</vt:lpstr>
      <vt:lpstr>散点图的更多应用场景</vt:lpstr>
      <vt:lpstr>绘制条形图</vt:lpstr>
      <vt:lpstr>绘制条形图</vt:lpstr>
      <vt:lpstr>绘制条形图</vt:lpstr>
      <vt:lpstr>绘制条形图</vt:lpstr>
      <vt:lpstr>条形图的应用场景</vt:lpstr>
      <vt:lpstr>绘制直方图</vt:lpstr>
      <vt:lpstr>绘制直方图</vt:lpstr>
      <vt:lpstr>那么问题来了</vt:lpstr>
      <vt:lpstr>绘制直方图</vt:lpstr>
      <vt:lpstr>直方图更多应用场景</vt:lpstr>
      <vt:lpstr>PowerPoint 演示文稿</vt:lpstr>
      <vt:lpstr>效果</vt:lpstr>
      <vt:lpstr>饼图API</vt:lpstr>
      <vt:lpstr>matplotlib使用的流程总结</vt:lpstr>
      <vt:lpstr>matplotlib使用总结</vt:lpstr>
      <vt:lpstr>matplotlib更多的图形样式</vt:lpstr>
      <vt:lpstr>更多的绘图工具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ccy</cp:lastModifiedBy>
  <cp:revision>485</cp:revision>
  <dcterms:created xsi:type="dcterms:W3CDTF">2015-04-23T13:51:00Z</dcterms:created>
  <dcterms:modified xsi:type="dcterms:W3CDTF">2018-04-28T09:40:26Z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